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handoutMasterIdLst>
    <p:handoutMasterId r:id="rId34"/>
  </p:handoutMasterIdLst>
  <p:sldIdLst>
    <p:sldId id="258" r:id="rId2"/>
    <p:sldId id="295" r:id="rId3"/>
    <p:sldId id="296" r:id="rId4"/>
    <p:sldId id="297" r:id="rId5"/>
    <p:sldId id="260" r:id="rId6"/>
    <p:sldId id="298" r:id="rId7"/>
    <p:sldId id="303" r:id="rId8"/>
    <p:sldId id="267" r:id="rId9"/>
    <p:sldId id="288" r:id="rId10"/>
    <p:sldId id="289" r:id="rId11"/>
    <p:sldId id="292" r:id="rId12"/>
    <p:sldId id="286" r:id="rId13"/>
    <p:sldId id="287" r:id="rId14"/>
    <p:sldId id="299" r:id="rId15"/>
    <p:sldId id="304" r:id="rId16"/>
    <p:sldId id="271" r:id="rId17"/>
    <p:sldId id="274" r:id="rId18"/>
    <p:sldId id="277" r:id="rId19"/>
    <p:sldId id="279" r:id="rId20"/>
    <p:sldId id="280" r:id="rId21"/>
    <p:sldId id="281" r:id="rId22"/>
    <p:sldId id="282" r:id="rId23"/>
    <p:sldId id="283" r:id="rId24"/>
    <p:sldId id="285" r:id="rId25"/>
    <p:sldId id="284" r:id="rId26"/>
    <p:sldId id="301" r:id="rId27"/>
    <p:sldId id="300" r:id="rId28"/>
    <p:sldId id="293" r:id="rId29"/>
    <p:sldId id="291" r:id="rId30"/>
    <p:sldId id="302" r:id="rId31"/>
    <p:sldId id="276" r:id="rId3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ylvia Soholt" initials="SS" lastIdx="4" clrIdx="0"/>
  <p:cmAuthor id="1" name="janac" initials="j"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1BA"/>
    <a:srgbClr val="00BCE4"/>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25" autoAdjust="0"/>
    <p:restoredTop sz="79685" autoAdjust="0"/>
  </p:normalViewPr>
  <p:slideViewPr>
    <p:cSldViewPr>
      <p:cViewPr>
        <p:scale>
          <a:sx n="65" d="100"/>
          <a:sy n="65" d="100"/>
        </p:scale>
        <p:origin x="-2244" y="-72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3-12-17T09:46:46.494" idx="2">
    <p:pos x="613" y="1041"/>
    <p:text>summarize the three phases here as overview/guide</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A92880A-F96A-42E6-BB4A-3EBDA408F689}" type="datetimeFigureOut">
              <a:rPr lang="en-US" smtClean="0"/>
              <a:t>1/2/2014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6216A174-E7E0-4AAD-91FC-B553B79FBB8E}" type="slidenum">
              <a:rPr lang="en-US" smtClean="0"/>
              <a:t>‹#›</a:t>
            </a:fld>
            <a:endParaRPr lang="en-US"/>
          </a:p>
        </p:txBody>
      </p:sp>
    </p:spTree>
    <p:extLst>
      <p:ext uri="{BB962C8B-B14F-4D97-AF65-F5344CB8AC3E}">
        <p14:creationId xmlns:p14="http://schemas.microsoft.com/office/powerpoint/2010/main" val="22698906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5BCC5364-9D54-4E66-A260-3378E32DB562}" type="datetimeFigureOut">
              <a:rPr lang="en-US" smtClean="0"/>
              <a:pPr/>
              <a:t>1/2/2014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FC7FA66-9ECD-4FF6-9058-8680088F622B}" type="slidenum">
              <a:rPr lang="en-US" smtClean="0"/>
              <a:pPr/>
              <a:t>‹#›</a:t>
            </a:fld>
            <a:endParaRPr lang="en-US"/>
          </a:p>
        </p:txBody>
      </p:sp>
    </p:spTree>
    <p:extLst>
      <p:ext uri="{BB962C8B-B14F-4D97-AF65-F5344CB8AC3E}">
        <p14:creationId xmlns:p14="http://schemas.microsoft.com/office/powerpoint/2010/main" val="2969287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ctr"/>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11</a:t>
            </a:fld>
            <a:endParaRPr lang="en-US"/>
          </a:p>
        </p:txBody>
      </p:sp>
    </p:spTree>
    <p:extLst>
      <p:ext uri="{BB962C8B-B14F-4D97-AF65-F5344CB8AC3E}">
        <p14:creationId xmlns:p14="http://schemas.microsoft.com/office/powerpoint/2010/main" val="9368756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ctr"/>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12</a:t>
            </a:fld>
            <a:endParaRPr lang="en-US"/>
          </a:p>
        </p:txBody>
      </p:sp>
    </p:spTree>
    <p:extLst>
      <p:ext uri="{BB962C8B-B14F-4D97-AF65-F5344CB8AC3E}">
        <p14:creationId xmlns:p14="http://schemas.microsoft.com/office/powerpoint/2010/main" val="9368756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ctr"/>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13</a:t>
            </a:fld>
            <a:endParaRPr lang="en-US"/>
          </a:p>
        </p:txBody>
      </p:sp>
    </p:spTree>
    <p:extLst>
      <p:ext uri="{BB962C8B-B14F-4D97-AF65-F5344CB8AC3E}">
        <p14:creationId xmlns:p14="http://schemas.microsoft.com/office/powerpoint/2010/main" val="936875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lvl="1"/>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14</a:t>
            </a:fld>
            <a:endParaRPr lang="en-US"/>
          </a:p>
        </p:txBody>
      </p:sp>
    </p:spTree>
    <p:extLst>
      <p:ext uri="{BB962C8B-B14F-4D97-AF65-F5344CB8AC3E}">
        <p14:creationId xmlns:p14="http://schemas.microsoft.com/office/powerpoint/2010/main" val="9368756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16</a:t>
            </a:fld>
            <a:endParaRPr lang="en-US"/>
          </a:p>
        </p:txBody>
      </p:sp>
    </p:spTree>
    <p:extLst>
      <p:ext uri="{BB962C8B-B14F-4D97-AF65-F5344CB8AC3E}">
        <p14:creationId xmlns:p14="http://schemas.microsoft.com/office/powerpoint/2010/main" val="3870459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17</a:t>
            </a:fld>
            <a:endParaRPr lang="en-US"/>
          </a:p>
        </p:txBody>
      </p:sp>
    </p:spTree>
    <p:extLst>
      <p:ext uri="{BB962C8B-B14F-4D97-AF65-F5344CB8AC3E}">
        <p14:creationId xmlns:p14="http://schemas.microsoft.com/office/powerpoint/2010/main" val="36889866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18</a:t>
            </a:fld>
            <a:endParaRPr lang="en-US"/>
          </a:p>
        </p:txBody>
      </p:sp>
    </p:spTree>
    <p:extLst>
      <p:ext uri="{BB962C8B-B14F-4D97-AF65-F5344CB8AC3E}">
        <p14:creationId xmlns:p14="http://schemas.microsoft.com/office/powerpoint/2010/main" val="38704594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19</a:t>
            </a:fld>
            <a:endParaRPr lang="en-US"/>
          </a:p>
        </p:txBody>
      </p:sp>
    </p:spTree>
    <p:extLst>
      <p:ext uri="{BB962C8B-B14F-4D97-AF65-F5344CB8AC3E}">
        <p14:creationId xmlns:p14="http://schemas.microsoft.com/office/powerpoint/2010/main" val="36889866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20</a:t>
            </a:fld>
            <a:endParaRPr lang="en-US"/>
          </a:p>
        </p:txBody>
      </p:sp>
    </p:spTree>
    <p:extLst>
      <p:ext uri="{BB962C8B-B14F-4D97-AF65-F5344CB8AC3E}">
        <p14:creationId xmlns:p14="http://schemas.microsoft.com/office/powerpoint/2010/main" val="3870459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21</a:t>
            </a:fld>
            <a:endParaRPr lang="en-US"/>
          </a:p>
        </p:txBody>
      </p:sp>
    </p:spTree>
    <p:extLst>
      <p:ext uri="{BB962C8B-B14F-4D97-AF65-F5344CB8AC3E}">
        <p14:creationId xmlns:p14="http://schemas.microsoft.com/office/powerpoint/2010/main" val="3688986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lvl="1"/>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2</a:t>
            </a:fld>
            <a:endParaRPr lang="en-US"/>
          </a:p>
        </p:txBody>
      </p:sp>
    </p:spTree>
    <p:extLst>
      <p:ext uri="{BB962C8B-B14F-4D97-AF65-F5344CB8AC3E}">
        <p14:creationId xmlns:p14="http://schemas.microsoft.com/office/powerpoint/2010/main" val="9368756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22</a:t>
            </a:fld>
            <a:endParaRPr lang="en-US"/>
          </a:p>
        </p:txBody>
      </p:sp>
    </p:spTree>
    <p:extLst>
      <p:ext uri="{BB962C8B-B14F-4D97-AF65-F5344CB8AC3E}">
        <p14:creationId xmlns:p14="http://schemas.microsoft.com/office/powerpoint/2010/main" val="38704594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23</a:t>
            </a:fld>
            <a:endParaRPr lang="en-US"/>
          </a:p>
        </p:txBody>
      </p:sp>
    </p:spTree>
    <p:extLst>
      <p:ext uri="{BB962C8B-B14F-4D97-AF65-F5344CB8AC3E}">
        <p14:creationId xmlns:p14="http://schemas.microsoft.com/office/powerpoint/2010/main" val="36889866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24</a:t>
            </a:fld>
            <a:endParaRPr lang="en-US"/>
          </a:p>
        </p:txBody>
      </p:sp>
    </p:spTree>
    <p:extLst>
      <p:ext uri="{BB962C8B-B14F-4D97-AF65-F5344CB8AC3E}">
        <p14:creationId xmlns:p14="http://schemas.microsoft.com/office/powerpoint/2010/main" val="38704594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25</a:t>
            </a:fld>
            <a:endParaRPr lang="en-US"/>
          </a:p>
        </p:txBody>
      </p:sp>
    </p:spTree>
    <p:extLst>
      <p:ext uri="{BB962C8B-B14F-4D97-AF65-F5344CB8AC3E}">
        <p14:creationId xmlns:p14="http://schemas.microsoft.com/office/powerpoint/2010/main" val="36889866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26</a:t>
            </a:fld>
            <a:endParaRPr lang="en-US"/>
          </a:p>
        </p:txBody>
      </p:sp>
    </p:spTree>
    <p:extLst>
      <p:ext uri="{BB962C8B-B14F-4D97-AF65-F5344CB8AC3E}">
        <p14:creationId xmlns:p14="http://schemas.microsoft.com/office/powerpoint/2010/main" val="38704594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lvl="1"/>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27</a:t>
            </a:fld>
            <a:endParaRPr lang="en-US"/>
          </a:p>
        </p:txBody>
      </p:sp>
    </p:spTree>
    <p:extLst>
      <p:ext uri="{BB962C8B-B14F-4D97-AF65-F5344CB8AC3E}">
        <p14:creationId xmlns:p14="http://schemas.microsoft.com/office/powerpoint/2010/main" val="9368756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28</a:t>
            </a:fld>
            <a:endParaRPr lang="en-US"/>
          </a:p>
        </p:txBody>
      </p:sp>
    </p:spTree>
    <p:extLst>
      <p:ext uri="{BB962C8B-B14F-4D97-AF65-F5344CB8AC3E}">
        <p14:creationId xmlns:p14="http://schemas.microsoft.com/office/powerpoint/2010/main" val="38704594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29</a:t>
            </a:fld>
            <a:endParaRPr lang="en-US"/>
          </a:p>
        </p:txBody>
      </p:sp>
    </p:spTree>
    <p:extLst>
      <p:ext uri="{BB962C8B-B14F-4D97-AF65-F5344CB8AC3E}">
        <p14:creationId xmlns:p14="http://schemas.microsoft.com/office/powerpoint/2010/main" val="38704594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30</a:t>
            </a:fld>
            <a:endParaRPr lang="en-US"/>
          </a:p>
        </p:txBody>
      </p:sp>
    </p:spTree>
    <p:extLst>
      <p:ext uri="{BB962C8B-B14F-4D97-AF65-F5344CB8AC3E}">
        <p14:creationId xmlns:p14="http://schemas.microsoft.com/office/powerpoint/2010/main" val="3870459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lvl="1"/>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3</a:t>
            </a:fld>
            <a:endParaRPr lang="en-US"/>
          </a:p>
        </p:txBody>
      </p:sp>
    </p:spTree>
    <p:extLst>
      <p:ext uri="{BB962C8B-B14F-4D97-AF65-F5344CB8AC3E}">
        <p14:creationId xmlns:p14="http://schemas.microsoft.com/office/powerpoint/2010/main" val="936875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lvl="1"/>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4</a:t>
            </a:fld>
            <a:endParaRPr lang="en-US"/>
          </a:p>
        </p:txBody>
      </p:sp>
    </p:spTree>
    <p:extLst>
      <p:ext uri="{BB962C8B-B14F-4D97-AF65-F5344CB8AC3E}">
        <p14:creationId xmlns:p14="http://schemas.microsoft.com/office/powerpoint/2010/main" val="936875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lvl="1"/>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5</a:t>
            </a:fld>
            <a:endParaRPr lang="en-US"/>
          </a:p>
        </p:txBody>
      </p:sp>
    </p:spTree>
    <p:extLst>
      <p:ext uri="{BB962C8B-B14F-4D97-AF65-F5344CB8AC3E}">
        <p14:creationId xmlns:p14="http://schemas.microsoft.com/office/powerpoint/2010/main" val="936875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65887" lvl="1"/>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6</a:t>
            </a:fld>
            <a:endParaRPr lang="en-US"/>
          </a:p>
        </p:txBody>
      </p:sp>
    </p:spTree>
    <p:extLst>
      <p:ext uri="{BB962C8B-B14F-4D97-AF65-F5344CB8AC3E}">
        <p14:creationId xmlns:p14="http://schemas.microsoft.com/office/powerpoint/2010/main" val="936875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ctr"/>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8</a:t>
            </a:fld>
            <a:endParaRPr lang="en-US"/>
          </a:p>
        </p:txBody>
      </p:sp>
    </p:spTree>
    <p:extLst>
      <p:ext uri="{BB962C8B-B14F-4D97-AF65-F5344CB8AC3E}">
        <p14:creationId xmlns:p14="http://schemas.microsoft.com/office/powerpoint/2010/main" val="9368756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ctr"/>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9</a:t>
            </a:fld>
            <a:endParaRPr lang="en-US"/>
          </a:p>
        </p:txBody>
      </p:sp>
    </p:spTree>
    <p:extLst>
      <p:ext uri="{BB962C8B-B14F-4D97-AF65-F5344CB8AC3E}">
        <p14:creationId xmlns:p14="http://schemas.microsoft.com/office/powerpoint/2010/main" val="936875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ctr"/>
            <a:endParaRPr lang="en-US" dirty="0"/>
          </a:p>
        </p:txBody>
      </p:sp>
      <p:sp>
        <p:nvSpPr>
          <p:cNvPr id="4" name="Slide Number Placeholder 3"/>
          <p:cNvSpPr>
            <a:spLocks noGrp="1"/>
          </p:cNvSpPr>
          <p:nvPr>
            <p:ph type="sldNum" sz="quarter" idx="10"/>
          </p:nvPr>
        </p:nvSpPr>
        <p:spPr/>
        <p:txBody>
          <a:bodyPr/>
          <a:lstStyle/>
          <a:p>
            <a:fld id="{7FC7FA66-9ECD-4FF6-9058-8680088F622B}" type="slidenum">
              <a:rPr lang="en-US" smtClean="0"/>
              <a:pPr/>
              <a:t>10</a:t>
            </a:fld>
            <a:endParaRPr lang="en-US"/>
          </a:p>
        </p:txBody>
      </p:sp>
    </p:spTree>
    <p:extLst>
      <p:ext uri="{BB962C8B-B14F-4D97-AF65-F5344CB8AC3E}">
        <p14:creationId xmlns:p14="http://schemas.microsoft.com/office/powerpoint/2010/main" val="9368756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normAutofit/>
          </a:bodyPr>
          <a:lstStyle>
            <a:lvl1pPr>
              <a:defRPr sz="4800">
                <a:solidFill>
                  <a:srgbClr val="0051BA"/>
                </a:solidFill>
                <a:latin typeface="Gotham Bold" pitchFamily="2" charset="0"/>
              </a:defRPr>
            </a:lvl1pPr>
          </a:lstStyle>
          <a:p>
            <a:r>
              <a:rPr lang="en-US" dirty="0" smtClean="0"/>
              <a:t>What is Common Core?</a:t>
            </a:r>
            <a:endParaRPr lang="en-US" dirty="0"/>
          </a:p>
        </p:txBody>
      </p:sp>
      <p:sp>
        <p:nvSpPr>
          <p:cNvPr id="3" name="Subtitle 2"/>
          <p:cNvSpPr>
            <a:spLocks noGrp="1"/>
          </p:cNvSpPr>
          <p:nvPr>
            <p:ph type="subTitle" idx="1" hasCustomPrompt="1"/>
          </p:nvPr>
        </p:nvSpPr>
        <p:spPr>
          <a:xfrm>
            <a:off x="1219200" y="3886200"/>
            <a:ext cx="6629400" cy="1752600"/>
          </a:xfrm>
        </p:spPr>
        <p:txBody>
          <a:bodyPr/>
          <a:lstStyle>
            <a:lvl1pPr marL="0" indent="0" algn="ctr">
              <a:buNone/>
              <a:defRPr baseline="0">
                <a:solidFill>
                  <a:srgbClr val="00BCE4"/>
                </a:solidFill>
                <a:latin typeface="Gotham Medium" pitchFamily="2"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Why Washington adopted the Common Core State Standards</a:t>
            </a:r>
            <a:endParaRPr lang="en-US" dirty="0"/>
          </a:p>
        </p:txBody>
      </p:sp>
      <p:sp>
        <p:nvSpPr>
          <p:cNvPr id="4" name="Date Placeholder 3"/>
          <p:cNvSpPr>
            <a:spLocks noGrp="1"/>
          </p:cNvSpPr>
          <p:nvPr>
            <p:ph type="dt" sz="half" idx="10"/>
          </p:nvPr>
        </p:nvSpPr>
        <p:spPr/>
        <p:txBody>
          <a:bodyPr/>
          <a:lstStyle/>
          <a:p>
            <a:fld id="{716F595A-7CAC-4420-BC8D-679B6FFD5BF5}" type="datetime1">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C33939-CFC7-431F-B1CD-BEAE7C714855}"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 y="376057"/>
            <a:ext cx="6934200" cy="1449311"/>
          </a:xfrm>
          <a:prstGeom prst="rect">
            <a:avLst/>
          </a:prstGeom>
        </p:spPr>
      </p:pic>
    </p:spTree>
    <p:extLst>
      <p:ext uri="{BB962C8B-B14F-4D97-AF65-F5344CB8AC3E}">
        <p14:creationId xmlns:p14="http://schemas.microsoft.com/office/powerpoint/2010/main" val="201316948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586C5A-C95A-46AE-A40B-F49FFB823A9F}" type="datetime1">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C33939-CFC7-431F-B1CD-BEAE7C714855}" type="slidenum">
              <a:rPr lang="en-US" smtClean="0"/>
              <a:pPr/>
              <a:t>‹#›</a:t>
            </a:fld>
            <a:endParaRPr lang="en-US"/>
          </a:p>
        </p:txBody>
      </p:sp>
    </p:spTree>
    <p:extLst>
      <p:ext uri="{BB962C8B-B14F-4D97-AF65-F5344CB8AC3E}">
        <p14:creationId xmlns:p14="http://schemas.microsoft.com/office/powerpoint/2010/main" val="2419666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30C6B1-0606-483F-8321-1F16727DB4C1}" type="datetime1">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C33939-CFC7-431F-B1CD-BEAE7C714855}" type="slidenum">
              <a:rPr lang="en-US" smtClean="0"/>
              <a:pPr/>
              <a:t>‹#›</a:t>
            </a:fld>
            <a:endParaRPr lang="en-US"/>
          </a:p>
        </p:txBody>
      </p:sp>
    </p:spTree>
    <p:extLst>
      <p:ext uri="{BB962C8B-B14F-4D97-AF65-F5344CB8AC3E}">
        <p14:creationId xmlns:p14="http://schemas.microsoft.com/office/powerpoint/2010/main" val="2246196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gradFill flip="none" rotWithShape="1">
            <a:gsLst>
              <a:gs pos="0">
                <a:srgbClr val="00BCE4">
                  <a:tint val="66000"/>
                  <a:satMod val="160000"/>
                </a:srgbClr>
              </a:gs>
              <a:gs pos="50000">
                <a:srgbClr val="00BCE4">
                  <a:tint val="44500"/>
                  <a:satMod val="160000"/>
                </a:srgbClr>
              </a:gs>
              <a:gs pos="100000">
                <a:srgbClr val="00BCE4">
                  <a:tint val="23500"/>
                  <a:satMod val="160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a:solidFill>
                  <a:srgbClr val="0051BA"/>
                </a:solidFill>
                <a:latin typeface="Gotham Bold" pitchFamily="2" charset="0"/>
              </a:defRPr>
            </a:lvl1pPr>
          </a:lstStyle>
          <a:p>
            <a:r>
              <a:rPr lang="en-US" dirty="0" err="1" smtClean="0"/>
              <a:t>XXXyyy</a:t>
            </a:r>
            <a:endParaRPr lang="en-US" dirty="0"/>
          </a:p>
        </p:txBody>
      </p:sp>
      <p:sp>
        <p:nvSpPr>
          <p:cNvPr id="3" name="Content Placeholder 2"/>
          <p:cNvSpPr>
            <a:spLocks noGrp="1"/>
          </p:cNvSpPr>
          <p:nvPr>
            <p:ph idx="1"/>
          </p:nvPr>
        </p:nvSpPr>
        <p:spPr>
          <a:xfrm>
            <a:off x="457200" y="1600201"/>
            <a:ext cx="82296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5E90FF-981E-43AA-9A7E-B0C83F101D55}" type="datetime1">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C33939-CFC7-431F-B1CD-BEAE7C714855}" type="slidenum">
              <a:rPr lang="en-US" smtClean="0"/>
              <a:pPr/>
              <a:t>‹#›</a:t>
            </a:fld>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71600" y="5911272"/>
            <a:ext cx="6553200" cy="794328"/>
          </a:xfrm>
          <a:prstGeom prst="rect">
            <a:avLst/>
          </a:prstGeom>
        </p:spPr>
      </p:pic>
    </p:spTree>
    <p:extLst>
      <p:ext uri="{BB962C8B-B14F-4D97-AF65-F5344CB8AC3E}">
        <p14:creationId xmlns:p14="http://schemas.microsoft.com/office/powerpoint/2010/main" val="25283746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A6561C-2699-4A30-84A3-5901BD38665F}" type="datetime1">
              <a:rPr lang="en-US" smtClean="0"/>
              <a:t>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C33939-CFC7-431F-B1CD-BEAE7C714855}" type="slidenum">
              <a:rPr lang="en-US" smtClean="0"/>
              <a:pPr/>
              <a:t>‹#›</a:t>
            </a:fld>
            <a:endParaRPr lang="en-US"/>
          </a:p>
        </p:txBody>
      </p:sp>
    </p:spTree>
    <p:extLst>
      <p:ext uri="{BB962C8B-B14F-4D97-AF65-F5344CB8AC3E}">
        <p14:creationId xmlns:p14="http://schemas.microsoft.com/office/powerpoint/2010/main" val="16895757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EFE7FA-EB4D-4F87-A2EF-316D5B72E933}" type="datetime1">
              <a:rPr lang="en-US" smtClean="0"/>
              <a:t>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C33939-CFC7-431F-B1CD-BEAE7C714855}" type="slidenum">
              <a:rPr lang="en-US" smtClean="0"/>
              <a:pPr/>
              <a:t>‹#›</a:t>
            </a:fld>
            <a:endParaRPr lang="en-US"/>
          </a:p>
        </p:txBody>
      </p:sp>
    </p:spTree>
    <p:extLst>
      <p:ext uri="{BB962C8B-B14F-4D97-AF65-F5344CB8AC3E}">
        <p14:creationId xmlns:p14="http://schemas.microsoft.com/office/powerpoint/2010/main" val="2910225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1863DB-C854-44EF-841E-7DFCA0AA32BF}" type="datetime1">
              <a:rPr lang="en-US" smtClean="0"/>
              <a:t>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C33939-CFC7-431F-B1CD-BEAE7C714855}" type="slidenum">
              <a:rPr lang="en-US" smtClean="0"/>
              <a:pPr/>
              <a:t>‹#›</a:t>
            </a:fld>
            <a:endParaRPr lang="en-US"/>
          </a:p>
        </p:txBody>
      </p:sp>
    </p:spTree>
    <p:extLst>
      <p:ext uri="{BB962C8B-B14F-4D97-AF65-F5344CB8AC3E}">
        <p14:creationId xmlns:p14="http://schemas.microsoft.com/office/powerpoint/2010/main" val="405844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51894A-79C9-4F8B-9107-DEAA1D2EF560}" type="datetime1">
              <a:rPr lang="en-US" smtClean="0"/>
              <a:t>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C33939-CFC7-431F-B1CD-BEAE7C714855}" type="slidenum">
              <a:rPr lang="en-US" smtClean="0"/>
              <a:pPr/>
              <a:t>‹#›</a:t>
            </a:fld>
            <a:endParaRPr lang="en-US"/>
          </a:p>
        </p:txBody>
      </p:sp>
    </p:spTree>
    <p:extLst>
      <p:ext uri="{BB962C8B-B14F-4D97-AF65-F5344CB8AC3E}">
        <p14:creationId xmlns:p14="http://schemas.microsoft.com/office/powerpoint/2010/main" val="649730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3B919D-33B9-4EED-A5A3-EE8C67CD0994}" type="datetime1">
              <a:rPr lang="en-US" smtClean="0"/>
              <a:t>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C33939-CFC7-431F-B1CD-BEAE7C714855}" type="slidenum">
              <a:rPr lang="en-US" smtClean="0"/>
              <a:pPr/>
              <a:t>‹#›</a:t>
            </a:fld>
            <a:endParaRPr lang="en-US"/>
          </a:p>
        </p:txBody>
      </p:sp>
    </p:spTree>
    <p:extLst>
      <p:ext uri="{BB962C8B-B14F-4D97-AF65-F5344CB8AC3E}">
        <p14:creationId xmlns:p14="http://schemas.microsoft.com/office/powerpoint/2010/main" val="365518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C11EF6-C251-471E-A297-29B25F17068E}" type="datetime1">
              <a:rPr lang="en-US" smtClean="0"/>
              <a:t>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C33939-CFC7-431F-B1CD-BEAE7C714855}" type="slidenum">
              <a:rPr lang="en-US" smtClean="0"/>
              <a:pPr/>
              <a:t>‹#›</a:t>
            </a:fld>
            <a:endParaRPr lang="en-US"/>
          </a:p>
        </p:txBody>
      </p:sp>
    </p:spTree>
    <p:extLst>
      <p:ext uri="{BB962C8B-B14F-4D97-AF65-F5344CB8AC3E}">
        <p14:creationId xmlns:p14="http://schemas.microsoft.com/office/powerpoint/2010/main" val="957505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A8EDB4-824C-4F58-9844-B7A5C4F00D55}" type="datetime1">
              <a:rPr lang="en-US" smtClean="0"/>
              <a:t>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C33939-CFC7-431F-B1CD-BEAE7C714855}" type="slidenum">
              <a:rPr lang="en-US" smtClean="0"/>
              <a:pPr/>
              <a:t>‹#›</a:t>
            </a:fld>
            <a:endParaRPr lang="en-US"/>
          </a:p>
        </p:txBody>
      </p:sp>
    </p:spTree>
    <p:extLst>
      <p:ext uri="{BB962C8B-B14F-4D97-AF65-F5344CB8AC3E}">
        <p14:creationId xmlns:p14="http://schemas.microsoft.com/office/powerpoint/2010/main" val="614101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7DCC21-75E1-4C42-8B84-6D1F036FD358}" type="datetime1">
              <a:rPr lang="en-US" smtClean="0"/>
              <a:t>1/2/2014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C33939-CFC7-431F-B1CD-BEAE7C714855}" type="slidenum">
              <a:rPr lang="en-US" smtClean="0"/>
              <a:pPr/>
              <a:t>‹#›</a:t>
            </a:fld>
            <a:endParaRPr lang="en-US"/>
          </a:p>
        </p:txBody>
      </p:sp>
    </p:spTree>
    <p:extLst>
      <p:ext uri="{BB962C8B-B14F-4D97-AF65-F5344CB8AC3E}">
        <p14:creationId xmlns:p14="http://schemas.microsoft.com/office/powerpoint/2010/main" val="15648349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81200"/>
            <a:ext cx="9144000" cy="1470025"/>
          </a:xfrm>
        </p:spPr>
        <p:txBody>
          <a:bodyPr/>
          <a:lstStyle/>
          <a:p>
            <a:r>
              <a:rPr lang="en-US" b="1" dirty="0" smtClean="0">
                <a:latin typeface="+mj-lt"/>
              </a:rPr>
              <a:t>Ready Washington</a:t>
            </a:r>
            <a:endParaRPr lang="en-US" b="1" dirty="0">
              <a:latin typeface="+mj-lt"/>
            </a:endParaRPr>
          </a:p>
        </p:txBody>
      </p:sp>
      <p:sp>
        <p:nvSpPr>
          <p:cNvPr id="3" name="Subtitle 2"/>
          <p:cNvSpPr>
            <a:spLocks noGrp="1"/>
          </p:cNvSpPr>
          <p:nvPr>
            <p:ph type="subTitle" idx="1"/>
          </p:nvPr>
        </p:nvSpPr>
        <p:spPr>
          <a:xfrm>
            <a:off x="762000" y="3581400"/>
            <a:ext cx="7543800" cy="1143000"/>
          </a:xfrm>
        </p:spPr>
        <p:txBody>
          <a:bodyPr>
            <a:normAutofit/>
          </a:bodyPr>
          <a:lstStyle/>
          <a:p>
            <a:r>
              <a:rPr lang="en-US" dirty="0" smtClean="0">
                <a:latin typeface="+mj-lt"/>
              </a:rPr>
              <a:t>The three phases of the </a:t>
            </a:r>
            <a:br>
              <a:rPr lang="en-US" dirty="0" smtClean="0">
                <a:latin typeface="+mj-lt"/>
              </a:rPr>
            </a:br>
            <a:r>
              <a:rPr lang="en-US" dirty="0" smtClean="0">
                <a:latin typeface="+mj-lt"/>
              </a:rPr>
              <a:t>public awareness campaign</a:t>
            </a:r>
          </a:p>
        </p:txBody>
      </p:sp>
      <p:sp>
        <p:nvSpPr>
          <p:cNvPr id="4" name="Subtitle 2"/>
          <p:cNvSpPr txBox="1">
            <a:spLocks/>
          </p:cNvSpPr>
          <p:nvPr/>
        </p:nvSpPr>
        <p:spPr>
          <a:xfrm>
            <a:off x="0" y="5105400"/>
            <a:ext cx="9144000" cy="5715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baseline="0">
                <a:solidFill>
                  <a:srgbClr val="00BCE4"/>
                </a:solidFill>
                <a:latin typeface="Gotham Medium" pitchFamily="2" charset="0"/>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2400" b="1" dirty="0" smtClean="0">
                <a:solidFill>
                  <a:srgbClr val="0051BA"/>
                </a:solidFill>
                <a:latin typeface="+mj-lt"/>
              </a:rPr>
              <a:t>www.ReadyWA.org </a:t>
            </a:r>
            <a:endParaRPr lang="en-US" sz="2400" b="1" dirty="0">
              <a:solidFill>
                <a:srgbClr val="0051BA"/>
              </a:solidFill>
              <a:latin typeface="+mj-lt"/>
            </a:endParaRPr>
          </a:p>
        </p:txBody>
      </p:sp>
    </p:spTree>
    <p:extLst>
      <p:ext uri="{BB962C8B-B14F-4D97-AF65-F5344CB8AC3E}">
        <p14:creationId xmlns:p14="http://schemas.microsoft.com/office/powerpoint/2010/main" val="26801561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Phase 1 Accomplishments</a:t>
            </a:r>
            <a:endParaRPr lang="en-US" b="1" dirty="0">
              <a:latin typeface="+mj-lt"/>
            </a:endParaRPr>
          </a:p>
        </p:txBody>
      </p:sp>
      <p:sp>
        <p:nvSpPr>
          <p:cNvPr id="3" name="Content Placeholder 2"/>
          <p:cNvSpPr>
            <a:spLocks noGrp="1"/>
          </p:cNvSpPr>
          <p:nvPr>
            <p:ph idx="1"/>
          </p:nvPr>
        </p:nvSpPr>
        <p:spPr/>
        <p:txBody>
          <a:bodyPr>
            <a:normAutofit/>
          </a:bodyPr>
          <a:lstStyle/>
          <a:p>
            <a:pPr lvl="0"/>
            <a:r>
              <a:rPr lang="en-US" dirty="0" smtClean="0"/>
              <a:t>Presented campaign at state &amp; national meetings/conferences</a:t>
            </a:r>
          </a:p>
          <a:p>
            <a:pPr lvl="0"/>
            <a:r>
              <a:rPr lang="en-US" dirty="0" smtClean="0"/>
              <a:t>Grants awarded &amp; funds applied from College Spark WA, State Farm and PIE Network; grants awarded Boeing (Phase 2)</a:t>
            </a:r>
          </a:p>
          <a:p>
            <a:pPr lvl="0"/>
            <a:r>
              <a:rPr lang="en-US" dirty="0" smtClean="0"/>
              <a:t>Launched Ready WA Facebook campaign: have totaled 1,200 likes (and counting) since launch Nov. 10, 2013</a:t>
            </a:r>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10</a:t>
            </a:fld>
            <a:endParaRPr lang="en-US"/>
          </a:p>
        </p:txBody>
      </p:sp>
    </p:spTree>
    <p:extLst>
      <p:ext uri="{BB962C8B-B14F-4D97-AF65-F5344CB8AC3E}">
        <p14:creationId xmlns:p14="http://schemas.microsoft.com/office/powerpoint/2010/main" val="9117720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smtClean="0">
                <a:latin typeface="+mj-lt"/>
              </a:rPr>
              <a:t>Phase 1 Accomplishments</a:t>
            </a:r>
            <a:endParaRPr lang="en-US" b="1" dirty="0">
              <a:latin typeface="+mj-lt"/>
            </a:endParaRPr>
          </a:p>
        </p:txBody>
      </p:sp>
      <p:sp>
        <p:nvSpPr>
          <p:cNvPr id="3" name="Content Placeholder 2"/>
          <p:cNvSpPr>
            <a:spLocks noGrp="1"/>
          </p:cNvSpPr>
          <p:nvPr>
            <p:ph idx="1"/>
          </p:nvPr>
        </p:nvSpPr>
        <p:spPr>
          <a:xfrm>
            <a:off x="533400" y="1219200"/>
            <a:ext cx="8229600" cy="4267200"/>
          </a:xfrm>
        </p:spPr>
        <p:txBody>
          <a:bodyPr>
            <a:normAutofit/>
          </a:bodyPr>
          <a:lstStyle/>
          <a:p>
            <a:pPr lvl="0"/>
            <a:r>
              <a:rPr lang="en-US" dirty="0" smtClean="0"/>
              <a:t>Took team to Chicago for CCSSO/PIE Network communications meeting </a:t>
            </a:r>
          </a:p>
          <a:p>
            <a:pPr lvl="0"/>
            <a:r>
              <a:rPr lang="en-US" dirty="0" smtClean="0"/>
              <a:t>Secured opportunity to take team of WA educators  to Phoenix in January 2014 to be trained as advocates for Common Core</a:t>
            </a:r>
          </a:p>
          <a:p>
            <a:pPr lvl="0"/>
            <a:r>
              <a:rPr lang="en-US" dirty="0" smtClean="0"/>
              <a:t>Applied for grant to Gates Foundation for radio/Web advertising funds to be use in 2014 &amp; 2015 (expect to hear soon)</a:t>
            </a:r>
          </a:p>
          <a:p>
            <a:pPr lvl="0"/>
            <a:endParaRPr lang="en-US" dirty="0" smtClean="0"/>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11</a:t>
            </a:fld>
            <a:endParaRPr lang="en-US"/>
          </a:p>
        </p:txBody>
      </p:sp>
    </p:spTree>
    <p:extLst>
      <p:ext uri="{BB962C8B-B14F-4D97-AF65-F5344CB8AC3E}">
        <p14:creationId xmlns:p14="http://schemas.microsoft.com/office/powerpoint/2010/main" val="36929559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Three Phases of Campaign</a:t>
            </a:r>
            <a:endParaRPr lang="en-US" b="1" dirty="0">
              <a:latin typeface="+mj-lt"/>
            </a:endParaRPr>
          </a:p>
        </p:txBody>
      </p:sp>
      <p:sp>
        <p:nvSpPr>
          <p:cNvPr id="3" name="Content Placeholder 2"/>
          <p:cNvSpPr>
            <a:spLocks noGrp="1"/>
          </p:cNvSpPr>
          <p:nvPr>
            <p:ph idx="1"/>
          </p:nvPr>
        </p:nvSpPr>
        <p:spPr>
          <a:xfrm>
            <a:off x="457200" y="1371600"/>
            <a:ext cx="8229600" cy="4267200"/>
          </a:xfrm>
        </p:spPr>
        <p:txBody>
          <a:bodyPr>
            <a:normAutofit lnSpcReduction="10000"/>
          </a:bodyPr>
          <a:lstStyle/>
          <a:p>
            <a:pPr marL="0" indent="0">
              <a:buNone/>
            </a:pPr>
            <a:r>
              <a:rPr lang="en-US" b="1" dirty="0"/>
              <a:t>Phase </a:t>
            </a:r>
            <a:r>
              <a:rPr lang="en-US" b="1" dirty="0" smtClean="0"/>
              <a:t>2</a:t>
            </a:r>
            <a:endParaRPr lang="en-US" dirty="0" smtClean="0"/>
          </a:p>
          <a:p>
            <a:pPr marL="0" indent="0">
              <a:buNone/>
            </a:pPr>
            <a:r>
              <a:rPr lang="en-US" i="1" dirty="0" smtClean="0"/>
              <a:t>Awareness</a:t>
            </a:r>
            <a:r>
              <a:rPr lang="en-US" i="1" dirty="0"/>
              <a:t>, understanding and support of Common Core and assessments (early 2014 to late 2014).</a:t>
            </a:r>
            <a:endParaRPr lang="en-US" dirty="0"/>
          </a:p>
          <a:p>
            <a:pPr lvl="0"/>
            <a:r>
              <a:rPr lang="en-US" dirty="0"/>
              <a:t>Continue awareness and understanding campaign, building support of Common Core through social media, campaign materials/resources, earned media, grassroots efforts and key spokespeople</a:t>
            </a:r>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12</a:t>
            </a:fld>
            <a:endParaRPr lang="en-US"/>
          </a:p>
        </p:txBody>
      </p:sp>
    </p:spTree>
    <p:extLst>
      <p:ext uri="{BB962C8B-B14F-4D97-AF65-F5344CB8AC3E}">
        <p14:creationId xmlns:p14="http://schemas.microsoft.com/office/powerpoint/2010/main" val="25941097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Three Phases of Campaign</a:t>
            </a:r>
            <a:endParaRPr lang="en-US" b="1" dirty="0">
              <a:latin typeface="+mj-lt"/>
            </a:endParaRPr>
          </a:p>
        </p:txBody>
      </p:sp>
      <p:sp>
        <p:nvSpPr>
          <p:cNvPr id="3" name="Content Placeholder 2"/>
          <p:cNvSpPr>
            <a:spLocks noGrp="1"/>
          </p:cNvSpPr>
          <p:nvPr>
            <p:ph idx="1"/>
          </p:nvPr>
        </p:nvSpPr>
        <p:spPr>
          <a:xfrm>
            <a:off x="457200" y="1447800"/>
            <a:ext cx="8229600" cy="4267200"/>
          </a:xfrm>
        </p:spPr>
        <p:txBody>
          <a:bodyPr>
            <a:normAutofit fontScale="85000" lnSpcReduction="10000"/>
          </a:bodyPr>
          <a:lstStyle/>
          <a:p>
            <a:pPr marL="0" indent="0">
              <a:buNone/>
            </a:pPr>
            <a:r>
              <a:rPr lang="en-US" b="1" dirty="0"/>
              <a:t>Phase </a:t>
            </a:r>
            <a:r>
              <a:rPr lang="en-US" b="1" dirty="0" smtClean="0"/>
              <a:t>3</a:t>
            </a:r>
          </a:p>
          <a:p>
            <a:pPr marL="0" indent="0">
              <a:buNone/>
            </a:pPr>
            <a:r>
              <a:rPr lang="en-US" i="1" dirty="0" smtClean="0"/>
              <a:t>Awareness</a:t>
            </a:r>
            <a:r>
              <a:rPr lang="en-US" i="1" dirty="0"/>
              <a:t>, understanding and support of Common Core and assessments (early 2015 to fall 2016).</a:t>
            </a:r>
            <a:endParaRPr lang="en-US" dirty="0"/>
          </a:p>
          <a:p>
            <a:pPr lvl="0"/>
            <a:r>
              <a:rPr lang="en-US" dirty="0"/>
              <a:t>Continue awareness and understanding campaign, focusing on Common Core and new assessments through social media, campaign materials/resources, earned media, grassroots efforts and key spokespeople; strong coalition/business support needed to help public and lawmakers understand likely initial drop in test scores.</a:t>
            </a:r>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13</a:t>
            </a:fld>
            <a:endParaRPr lang="en-US"/>
          </a:p>
        </p:txBody>
      </p:sp>
    </p:spTree>
    <p:extLst>
      <p:ext uri="{BB962C8B-B14F-4D97-AF65-F5344CB8AC3E}">
        <p14:creationId xmlns:p14="http://schemas.microsoft.com/office/powerpoint/2010/main" val="25941097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Real Learning for Real Life</a:t>
            </a:r>
            <a:endParaRPr lang="en-US" b="1" dirty="0">
              <a:latin typeface="+mj-lt"/>
            </a:endParaRPr>
          </a:p>
        </p:txBody>
      </p:sp>
      <p:sp>
        <p:nvSpPr>
          <p:cNvPr id="3" name="Content Placeholder 2"/>
          <p:cNvSpPr>
            <a:spLocks noGrp="1"/>
          </p:cNvSpPr>
          <p:nvPr>
            <p:ph idx="1"/>
          </p:nvPr>
        </p:nvSpPr>
        <p:spPr>
          <a:xfrm>
            <a:off x="457200" y="2209800"/>
            <a:ext cx="8229600" cy="2362199"/>
          </a:xfrm>
        </p:spPr>
        <p:txBody>
          <a:bodyPr>
            <a:normAutofit/>
          </a:bodyPr>
          <a:lstStyle/>
          <a:p>
            <a:pPr marL="0" indent="0" algn="ctr">
              <a:buNone/>
            </a:pPr>
            <a:r>
              <a:rPr lang="en-US" sz="7200" b="1" dirty="0" smtClean="0"/>
              <a:t>Five Make-or-Break Moments</a:t>
            </a:r>
            <a:endParaRPr lang="en-US" sz="7200" dirty="0" smtClean="0"/>
          </a:p>
          <a:p>
            <a:pPr marL="0" indent="0">
              <a:buNone/>
            </a:pPr>
            <a:endParaRPr lang="en-US" dirty="0" smtClean="0"/>
          </a:p>
          <a:p>
            <a:pPr lvl="0"/>
            <a:endParaRPr lang="en-US" sz="3300" dirty="0"/>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14</a:t>
            </a:fld>
            <a:endParaRPr lang="en-US"/>
          </a:p>
        </p:txBody>
      </p:sp>
    </p:spTree>
    <p:extLst>
      <p:ext uri="{BB962C8B-B14F-4D97-AF65-F5344CB8AC3E}">
        <p14:creationId xmlns:p14="http://schemas.microsoft.com/office/powerpoint/2010/main" val="10602725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Make-or-Break Moments</a:t>
            </a:r>
            <a:endParaRPr lang="en-US" b="1" dirty="0">
              <a:latin typeface="+mj-lt"/>
            </a:endParaRPr>
          </a:p>
        </p:txBody>
      </p:sp>
      <p:sp>
        <p:nvSpPr>
          <p:cNvPr id="3" name="Content Placeholder 2"/>
          <p:cNvSpPr>
            <a:spLocks noGrp="1"/>
          </p:cNvSpPr>
          <p:nvPr>
            <p:ph idx="1"/>
          </p:nvPr>
        </p:nvSpPr>
        <p:spPr/>
        <p:txBody>
          <a:bodyPr/>
          <a:lstStyle/>
          <a:p>
            <a:pPr lvl="0"/>
            <a:r>
              <a:rPr lang="en-US" b="1" dirty="0"/>
              <a:t>Spring </a:t>
            </a:r>
            <a:r>
              <a:rPr lang="en-US" b="1" dirty="0" smtClean="0"/>
              <a:t>2014</a:t>
            </a:r>
            <a:r>
              <a:rPr lang="en-US" dirty="0" smtClean="0"/>
              <a:t> </a:t>
            </a:r>
            <a:r>
              <a:rPr lang="en-US" dirty="0"/>
              <a:t>during and post field testing</a:t>
            </a:r>
          </a:p>
          <a:p>
            <a:pPr lvl="0"/>
            <a:r>
              <a:rPr lang="en-US" b="1" dirty="0"/>
              <a:t>Fall 2014 </a:t>
            </a:r>
            <a:r>
              <a:rPr lang="en-US" dirty="0"/>
              <a:t>when the new school year begins</a:t>
            </a:r>
          </a:p>
          <a:p>
            <a:pPr lvl="0"/>
            <a:r>
              <a:rPr lang="en-US" b="1" dirty="0"/>
              <a:t>Early 2015 </a:t>
            </a:r>
            <a:r>
              <a:rPr lang="en-US" dirty="0"/>
              <a:t>before testing begins/state Legislature</a:t>
            </a:r>
          </a:p>
          <a:p>
            <a:pPr lvl="0"/>
            <a:r>
              <a:rPr lang="en-US" b="1" dirty="0"/>
              <a:t>Spring 2015 </a:t>
            </a:r>
            <a:r>
              <a:rPr lang="en-US" dirty="0"/>
              <a:t>when testing is happening/ending</a:t>
            </a:r>
          </a:p>
          <a:p>
            <a:pPr lvl="0"/>
            <a:r>
              <a:rPr lang="en-US" b="1" dirty="0"/>
              <a:t>Summer 2015 </a:t>
            </a:r>
            <a:r>
              <a:rPr lang="en-US" dirty="0"/>
              <a:t>when testing scores are </a:t>
            </a:r>
            <a:r>
              <a:rPr lang="en-US" dirty="0" smtClean="0"/>
              <a:t>returned</a:t>
            </a:r>
            <a:endParaRPr lang="en-US"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15</a:t>
            </a:fld>
            <a:endParaRPr lang="en-US"/>
          </a:p>
        </p:txBody>
      </p:sp>
    </p:spTree>
    <p:extLst>
      <p:ext uri="{BB962C8B-B14F-4D97-AF65-F5344CB8AC3E}">
        <p14:creationId xmlns:p14="http://schemas.microsoft.com/office/powerpoint/2010/main" val="9016665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Make-or-Break Moment No. 1</a:t>
            </a:r>
            <a:endParaRPr lang="en-US" b="1" dirty="0">
              <a:latin typeface="+mj-lt"/>
            </a:endParaRPr>
          </a:p>
        </p:txBody>
      </p:sp>
      <p:sp>
        <p:nvSpPr>
          <p:cNvPr id="3" name="Slide Number Placeholder 2"/>
          <p:cNvSpPr>
            <a:spLocks noGrp="1"/>
          </p:cNvSpPr>
          <p:nvPr>
            <p:ph type="sldNum" sz="quarter" idx="12"/>
          </p:nvPr>
        </p:nvSpPr>
        <p:spPr/>
        <p:txBody>
          <a:bodyPr/>
          <a:lstStyle/>
          <a:p>
            <a:fld id="{24C33939-CFC7-431F-B1CD-BEAE7C714855}" type="slidenum">
              <a:rPr lang="en-US" smtClean="0"/>
              <a:pPr/>
              <a:t>16</a:t>
            </a:fld>
            <a:endParaRPr lang="en-US"/>
          </a:p>
        </p:txBody>
      </p:sp>
      <p:sp>
        <p:nvSpPr>
          <p:cNvPr id="6" name="Content Placeholder 5"/>
          <p:cNvSpPr>
            <a:spLocks noGrp="1"/>
          </p:cNvSpPr>
          <p:nvPr>
            <p:ph idx="1"/>
          </p:nvPr>
        </p:nvSpPr>
        <p:spPr>
          <a:xfrm>
            <a:off x="457200" y="1447800"/>
            <a:ext cx="8229600" cy="4190999"/>
          </a:xfrm>
        </p:spPr>
        <p:txBody>
          <a:bodyPr>
            <a:normAutofit lnSpcReduction="10000"/>
          </a:bodyPr>
          <a:lstStyle/>
          <a:p>
            <a:pPr marL="0" indent="0">
              <a:buNone/>
            </a:pPr>
            <a:r>
              <a:rPr lang="en-US" b="1" dirty="0"/>
              <a:t>Spring 2014, during and post field </a:t>
            </a:r>
            <a:r>
              <a:rPr lang="en-US" b="1" dirty="0" smtClean="0"/>
              <a:t>testing</a:t>
            </a:r>
          </a:p>
          <a:p>
            <a:r>
              <a:rPr lang="en-US" dirty="0" smtClean="0"/>
              <a:t>Districts throughout the state will be piloting the new Smarter Balanced assessments.</a:t>
            </a:r>
          </a:p>
          <a:p>
            <a:r>
              <a:rPr lang="en-US" dirty="0" smtClean="0"/>
              <a:t>Parents, especially in those testing districts, will become more aware of Common Core and the new assessments.</a:t>
            </a:r>
          </a:p>
          <a:p>
            <a:r>
              <a:rPr lang="en-US" dirty="0" smtClean="0"/>
              <a:t>Work with and assist districts to communicate before, during and after the assessments.</a:t>
            </a:r>
            <a:endParaRPr lang="en-US" dirty="0"/>
          </a:p>
        </p:txBody>
      </p:sp>
    </p:spTree>
    <p:extLst>
      <p:ext uri="{BB962C8B-B14F-4D97-AF65-F5344CB8AC3E}">
        <p14:creationId xmlns:p14="http://schemas.microsoft.com/office/powerpoint/2010/main" val="33116448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a:bodyPr>
          <a:lstStyle/>
          <a:p>
            <a:r>
              <a:rPr lang="en-US" b="1" dirty="0" smtClean="0">
                <a:latin typeface="+mj-lt"/>
              </a:rPr>
              <a:t>Key Message to Audience</a:t>
            </a:r>
            <a:endParaRPr lang="en-US" b="1" dirty="0">
              <a:latin typeface="+mj-lt"/>
            </a:endParaRPr>
          </a:p>
        </p:txBody>
      </p:sp>
      <p:sp>
        <p:nvSpPr>
          <p:cNvPr id="3" name="Content Placeholder 2"/>
          <p:cNvSpPr>
            <a:spLocks noGrp="1"/>
          </p:cNvSpPr>
          <p:nvPr>
            <p:ph idx="1"/>
          </p:nvPr>
        </p:nvSpPr>
        <p:spPr/>
        <p:txBody>
          <a:bodyPr>
            <a:normAutofit/>
          </a:bodyPr>
          <a:lstStyle/>
          <a:p>
            <a:endParaRPr lang="en-US" sz="36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17</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969425112"/>
              </p:ext>
            </p:extLst>
          </p:nvPr>
        </p:nvGraphicFramePr>
        <p:xfrm>
          <a:off x="457200" y="1295400"/>
          <a:ext cx="8153400" cy="4335372"/>
        </p:xfrm>
        <a:graphic>
          <a:graphicData uri="http://schemas.openxmlformats.org/drawingml/2006/table">
            <a:tbl>
              <a:tblPr firstRow="1" firstCol="1" bandRow="1">
                <a:tableStyleId>{5C22544A-7EE6-4342-B048-85BDC9FD1C3A}</a:tableStyleId>
              </a:tblPr>
              <a:tblGrid>
                <a:gridCol w="2717800"/>
                <a:gridCol w="2717800"/>
                <a:gridCol w="2717800"/>
              </a:tblGrid>
              <a:tr h="562764">
                <a:tc>
                  <a:txBody>
                    <a:bodyPr/>
                    <a:lstStyle/>
                    <a:p>
                      <a:pPr marL="0" marR="0">
                        <a:lnSpc>
                          <a:spcPct val="115000"/>
                        </a:lnSpc>
                        <a:spcBef>
                          <a:spcPts val="0"/>
                        </a:spcBef>
                        <a:spcAft>
                          <a:spcPts val="0"/>
                        </a:spcAft>
                      </a:pPr>
                      <a:r>
                        <a:rPr lang="en-US" sz="1800" dirty="0">
                          <a:effectLst/>
                        </a:rPr>
                        <a:t>Parents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Educators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Lawmakers</a:t>
                      </a:r>
                      <a:r>
                        <a:rPr lang="en-US" sz="1800" dirty="0" smtClean="0">
                          <a:effectLst/>
                        </a:rPr>
                        <a:t>/</a:t>
                      </a:r>
                      <a:br>
                        <a:rPr lang="en-US" sz="1800" dirty="0" smtClean="0">
                          <a:effectLst/>
                        </a:rPr>
                      </a:br>
                      <a:r>
                        <a:rPr lang="en-US" sz="1800" dirty="0" smtClean="0">
                          <a:effectLst/>
                        </a:rPr>
                        <a:t>Opinion </a:t>
                      </a:r>
                      <a:r>
                        <a:rPr lang="en-US" sz="1800" dirty="0">
                          <a:effectLst/>
                        </a:rPr>
                        <a:t>leaders</a:t>
                      </a:r>
                      <a:endParaRPr lang="en-US" sz="1800" dirty="0">
                        <a:effectLst/>
                        <a:latin typeface="Calibri"/>
                        <a:ea typeface="Calibri"/>
                        <a:cs typeface="Times New Roman"/>
                      </a:endParaRPr>
                    </a:p>
                  </a:txBody>
                  <a:tcPr marL="68580" marR="68580" marT="0" marB="0"/>
                </a:tc>
              </a:tr>
              <a:tr h="3704436">
                <a:tc>
                  <a:txBody>
                    <a:bodyPr/>
                    <a:lstStyle/>
                    <a:p>
                      <a:pPr marL="0" marR="0">
                        <a:lnSpc>
                          <a:spcPct val="115000"/>
                        </a:lnSpc>
                        <a:spcBef>
                          <a:spcPts val="0"/>
                        </a:spcBef>
                        <a:spcAft>
                          <a:spcPts val="0"/>
                        </a:spcAft>
                      </a:pPr>
                      <a:r>
                        <a:rPr lang="en-US" sz="1600" b="0" dirty="0">
                          <a:solidFill>
                            <a:schemeClr val="tx1"/>
                          </a:solidFill>
                          <a:effectLst/>
                        </a:rPr>
                        <a:t>We need to better prepare our children for college, work and life. This is an important change. This is the start of a better future and new era in your child's education.</a:t>
                      </a:r>
                      <a:endParaRPr lang="en-US" sz="1600" b="0" dirty="0">
                        <a:solidFill>
                          <a:schemeClr val="tx1"/>
                        </a:solidFill>
                        <a:effectLst/>
                        <a:latin typeface="Calibri"/>
                        <a:ea typeface="Calibri"/>
                        <a:cs typeface="Times New Roman"/>
                      </a:endParaRPr>
                    </a:p>
                  </a:txBody>
                  <a:tcPr marL="68580" marR="68580" marT="0" marB="0">
                    <a:solidFill>
                      <a:schemeClr val="bg1">
                        <a:lumMod val="85000"/>
                      </a:schemeClr>
                    </a:solidFill>
                  </a:tcPr>
                </a:tc>
                <a:tc>
                  <a:txBody>
                    <a:bodyPr/>
                    <a:lstStyle/>
                    <a:p>
                      <a:pPr marL="0" marR="0">
                        <a:lnSpc>
                          <a:spcPct val="115000"/>
                        </a:lnSpc>
                        <a:spcBef>
                          <a:spcPts val="0"/>
                        </a:spcBef>
                        <a:spcAft>
                          <a:spcPts val="0"/>
                        </a:spcAft>
                      </a:pPr>
                      <a:r>
                        <a:rPr lang="en-US" sz="1600" dirty="0">
                          <a:effectLst/>
                        </a:rPr>
                        <a:t>This is an important change that will help your students succeed. This isn't about what the kids need today or next month. This is about getting them to the door. This is about putting them on a trajectory that will get every student to maximize their potential beyond high school.</a:t>
                      </a:r>
                    </a:p>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68580" marR="68580" marT="0" marB="0">
                    <a:solidFill>
                      <a:schemeClr val="bg1">
                        <a:lumMod val="85000"/>
                      </a:schemeClr>
                    </a:solidFill>
                  </a:tcPr>
                </a:tc>
                <a:tc>
                  <a:txBody>
                    <a:bodyPr/>
                    <a:lstStyle/>
                    <a:p>
                      <a:pPr marL="0" marR="0">
                        <a:lnSpc>
                          <a:spcPct val="115000"/>
                        </a:lnSpc>
                        <a:spcBef>
                          <a:spcPts val="0"/>
                        </a:spcBef>
                        <a:spcAft>
                          <a:spcPts val="0"/>
                        </a:spcAft>
                      </a:pPr>
                      <a:r>
                        <a:rPr lang="en-US" sz="1600" dirty="0">
                          <a:effectLst/>
                        </a:rPr>
                        <a:t>When they graduate, every student should have the opportunity to choose the best path for their aspirations and talents. Our students will be better prepared to succeed after high school and compete for the quality jobs our state has to offer.</a:t>
                      </a:r>
                      <a:endParaRPr lang="en-US" sz="1600" dirty="0">
                        <a:effectLst/>
                        <a:latin typeface="Calibri"/>
                        <a:ea typeface="Calibri"/>
                        <a:cs typeface="Times New Roman"/>
                      </a:endParaRPr>
                    </a:p>
                  </a:txBody>
                  <a:tcPr marL="68580" marR="68580" marT="0" marB="0">
                    <a:solidFill>
                      <a:schemeClr val="bg1">
                        <a:lumMod val="85000"/>
                      </a:schemeClr>
                    </a:solidFill>
                  </a:tcPr>
                </a:tc>
              </a:tr>
            </a:tbl>
          </a:graphicData>
        </a:graphic>
      </p:graphicFrame>
    </p:spTree>
    <p:extLst>
      <p:ext uri="{BB962C8B-B14F-4D97-AF65-F5344CB8AC3E}">
        <p14:creationId xmlns:p14="http://schemas.microsoft.com/office/powerpoint/2010/main" val="33401503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Make-or-Break Moment No. 2</a:t>
            </a:r>
            <a:endParaRPr lang="en-US" b="1" dirty="0">
              <a:latin typeface="+mj-lt"/>
            </a:endParaRPr>
          </a:p>
        </p:txBody>
      </p:sp>
      <p:sp>
        <p:nvSpPr>
          <p:cNvPr id="3" name="Slide Number Placeholder 2"/>
          <p:cNvSpPr>
            <a:spLocks noGrp="1"/>
          </p:cNvSpPr>
          <p:nvPr>
            <p:ph type="sldNum" sz="quarter" idx="12"/>
          </p:nvPr>
        </p:nvSpPr>
        <p:spPr/>
        <p:txBody>
          <a:bodyPr/>
          <a:lstStyle/>
          <a:p>
            <a:fld id="{24C33939-CFC7-431F-B1CD-BEAE7C714855}" type="slidenum">
              <a:rPr lang="en-US" smtClean="0"/>
              <a:pPr/>
              <a:t>18</a:t>
            </a:fld>
            <a:endParaRPr lang="en-US"/>
          </a:p>
        </p:txBody>
      </p:sp>
      <p:sp>
        <p:nvSpPr>
          <p:cNvPr id="6" name="Content Placeholder 5"/>
          <p:cNvSpPr>
            <a:spLocks noGrp="1"/>
          </p:cNvSpPr>
          <p:nvPr>
            <p:ph idx="1"/>
          </p:nvPr>
        </p:nvSpPr>
        <p:spPr>
          <a:xfrm>
            <a:off x="457200" y="1371600"/>
            <a:ext cx="8229600" cy="4190999"/>
          </a:xfrm>
        </p:spPr>
        <p:txBody>
          <a:bodyPr>
            <a:normAutofit lnSpcReduction="10000"/>
          </a:bodyPr>
          <a:lstStyle/>
          <a:p>
            <a:pPr marL="0" indent="0">
              <a:buNone/>
            </a:pPr>
            <a:r>
              <a:rPr lang="en-US" b="1" dirty="0"/>
              <a:t>Fall 2014 when the new school year </a:t>
            </a:r>
            <a:r>
              <a:rPr lang="en-US" b="1" dirty="0" smtClean="0"/>
              <a:t>begins</a:t>
            </a:r>
          </a:p>
          <a:p>
            <a:r>
              <a:rPr lang="en-US" dirty="0" smtClean="0"/>
              <a:t>First school year with new Smarter Balanced assessment system.</a:t>
            </a:r>
          </a:p>
          <a:p>
            <a:r>
              <a:rPr lang="en-US" dirty="0" smtClean="0"/>
              <a:t>Parents/public will be more aware of Common Core.</a:t>
            </a:r>
          </a:p>
          <a:p>
            <a:r>
              <a:rPr lang="en-US" dirty="0" smtClean="0"/>
              <a:t>Take advantage of back-to-school meetings for parents and the public to inform.</a:t>
            </a:r>
          </a:p>
          <a:p>
            <a:r>
              <a:rPr lang="en-US" dirty="0" smtClean="0"/>
              <a:t>Busy election time, so ground game is crucial.</a:t>
            </a:r>
            <a:endParaRPr lang="en-US" dirty="0"/>
          </a:p>
        </p:txBody>
      </p:sp>
    </p:spTree>
    <p:extLst>
      <p:ext uri="{BB962C8B-B14F-4D97-AF65-F5344CB8AC3E}">
        <p14:creationId xmlns:p14="http://schemas.microsoft.com/office/powerpoint/2010/main" val="31013710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b="1" dirty="0" smtClean="0">
                <a:latin typeface="+mj-lt"/>
              </a:rPr>
              <a:t>Key Message to Audience</a:t>
            </a:r>
            <a:endParaRPr lang="en-US" b="1" dirty="0">
              <a:latin typeface="+mj-lt"/>
            </a:endParaRPr>
          </a:p>
        </p:txBody>
      </p:sp>
      <p:sp>
        <p:nvSpPr>
          <p:cNvPr id="3" name="Content Placeholder 2"/>
          <p:cNvSpPr>
            <a:spLocks noGrp="1"/>
          </p:cNvSpPr>
          <p:nvPr>
            <p:ph idx="1"/>
          </p:nvPr>
        </p:nvSpPr>
        <p:spPr/>
        <p:txBody>
          <a:bodyPr>
            <a:normAutofit/>
          </a:bodyPr>
          <a:lstStyle/>
          <a:p>
            <a:endParaRPr lang="en-US" sz="36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19</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986957709"/>
              </p:ext>
            </p:extLst>
          </p:nvPr>
        </p:nvGraphicFramePr>
        <p:xfrm>
          <a:off x="457200" y="1295400"/>
          <a:ext cx="8153400" cy="4335372"/>
        </p:xfrm>
        <a:graphic>
          <a:graphicData uri="http://schemas.openxmlformats.org/drawingml/2006/table">
            <a:tbl>
              <a:tblPr firstRow="1" firstCol="1" bandRow="1">
                <a:tableStyleId>{5C22544A-7EE6-4342-B048-85BDC9FD1C3A}</a:tableStyleId>
              </a:tblPr>
              <a:tblGrid>
                <a:gridCol w="2717800"/>
                <a:gridCol w="2717800"/>
                <a:gridCol w="2717800"/>
              </a:tblGrid>
              <a:tr h="562764">
                <a:tc>
                  <a:txBody>
                    <a:bodyPr/>
                    <a:lstStyle/>
                    <a:p>
                      <a:pPr marL="0" marR="0">
                        <a:lnSpc>
                          <a:spcPct val="115000"/>
                        </a:lnSpc>
                        <a:spcBef>
                          <a:spcPts val="0"/>
                        </a:spcBef>
                        <a:spcAft>
                          <a:spcPts val="0"/>
                        </a:spcAft>
                      </a:pPr>
                      <a:r>
                        <a:rPr lang="en-US" sz="1800" dirty="0">
                          <a:effectLst/>
                        </a:rPr>
                        <a:t>Parents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Educators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Lawmakers</a:t>
                      </a:r>
                      <a:r>
                        <a:rPr lang="en-US" sz="1800" dirty="0" smtClean="0">
                          <a:effectLst/>
                        </a:rPr>
                        <a:t>/</a:t>
                      </a:r>
                      <a:br>
                        <a:rPr lang="en-US" sz="1800" dirty="0" smtClean="0">
                          <a:effectLst/>
                        </a:rPr>
                      </a:br>
                      <a:r>
                        <a:rPr lang="en-US" sz="1800" dirty="0" smtClean="0">
                          <a:effectLst/>
                        </a:rPr>
                        <a:t>Opinion </a:t>
                      </a:r>
                      <a:r>
                        <a:rPr lang="en-US" sz="1800" dirty="0">
                          <a:effectLst/>
                        </a:rPr>
                        <a:t>leaders</a:t>
                      </a:r>
                      <a:endParaRPr lang="en-US" sz="1800" dirty="0">
                        <a:effectLst/>
                        <a:latin typeface="Calibri"/>
                        <a:ea typeface="Calibri"/>
                        <a:cs typeface="Times New Roman"/>
                      </a:endParaRPr>
                    </a:p>
                  </a:txBody>
                  <a:tcPr marL="68580" marR="68580" marT="0" marB="0"/>
                </a:tc>
              </a:tr>
              <a:tr h="3704436">
                <a:tc>
                  <a:txBody>
                    <a:bodyPr/>
                    <a:lstStyle/>
                    <a:p>
                      <a:pPr marL="0" marR="0">
                        <a:lnSpc>
                          <a:spcPct val="115000"/>
                        </a:lnSpc>
                        <a:spcBef>
                          <a:spcPts val="0"/>
                        </a:spcBef>
                        <a:spcAft>
                          <a:spcPts val="0"/>
                        </a:spcAft>
                      </a:pPr>
                      <a:r>
                        <a:rPr lang="en-US" sz="1600" b="0" dirty="0">
                          <a:solidFill>
                            <a:schemeClr val="tx1"/>
                          </a:solidFill>
                          <a:effectLst/>
                        </a:rPr>
                        <a:t>We need to better prepare our children for college, work and life. This is an important change. This is the start of a better future and new era in your child's education.</a:t>
                      </a:r>
                      <a:endParaRPr lang="en-US" sz="1600" b="0" dirty="0">
                        <a:solidFill>
                          <a:schemeClr val="tx1"/>
                        </a:solidFill>
                        <a:effectLst/>
                        <a:latin typeface="Calibri"/>
                        <a:ea typeface="Calibri"/>
                        <a:cs typeface="Times New Roman"/>
                      </a:endParaRPr>
                    </a:p>
                  </a:txBody>
                  <a:tcPr marL="68580" marR="68580" marT="0" marB="0">
                    <a:solidFill>
                      <a:schemeClr val="bg1">
                        <a:lumMod val="85000"/>
                      </a:schemeClr>
                    </a:solidFill>
                  </a:tcPr>
                </a:tc>
                <a:tc>
                  <a:txBody>
                    <a:bodyPr/>
                    <a:lstStyle/>
                    <a:p>
                      <a:pPr marL="0" marR="0">
                        <a:lnSpc>
                          <a:spcPct val="115000"/>
                        </a:lnSpc>
                        <a:spcBef>
                          <a:spcPts val="0"/>
                        </a:spcBef>
                        <a:spcAft>
                          <a:spcPts val="0"/>
                        </a:spcAft>
                      </a:pPr>
                      <a:r>
                        <a:rPr lang="en-US" sz="1600" dirty="0">
                          <a:effectLst/>
                        </a:rPr>
                        <a:t>This is an important change that will help your students succeed. This isn't about what the kids need today or next month. This is about getting them to the door. This is about putting them on a trajectory that will get every student to maximize their potential beyond high school.</a:t>
                      </a:r>
                    </a:p>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68580" marR="68580" marT="0" marB="0">
                    <a:solidFill>
                      <a:schemeClr val="bg1">
                        <a:lumMod val="85000"/>
                      </a:schemeClr>
                    </a:solidFill>
                  </a:tcPr>
                </a:tc>
                <a:tc>
                  <a:txBody>
                    <a:bodyPr/>
                    <a:lstStyle/>
                    <a:p>
                      <a:pPr marL="0" marR="0">
                        <a:lnSpc>
                          <a:spcPct val="115000"/>
                        </a:lnSpc>
                        <a:spcBef>
                          <a:spcPts val="0"/>
                        </a:spcBef>
                        <a:spcAft>
                          <a:spcPts val="0"/>
                        </a:spcAft>
                      </a:pPr>
                      <a:r>
                        <a:rPr lang="en-US" sz="1600" dirty="0">
                          <a:effectLst/>
                        </a:rPr>
                        <a:t>When they graduate, every student should have the opportunity to choose the best path for their aspirations and talents. Our students will be better prepared to succeed after high school and compete for the quality jobs our state has to offer.</a:t>
                      </a:r>
                      <a:endParaRPr lang="en-US" sz="1600" dirty="0">
                        <a:effectLst/>
                        <a:latin typeface="Calibri"/>
                        <a:ea typeface="Calibri"/>
                        <a:cs typeface="Times New Roman"/>
                      </a:endParaRPr>
                    </a:p>
                  </a:txBody>
                  <a:tcPr marL="68580" marR="68580" marT="0" marB="0">
                    <a:solidFill>
                      <a:schemeClr val="bg1">
                        <a:lumMod val="85000"/>
                      </a:schemeClr>
                    </a:solidFill>
                  </a:tcPr>
                </a:tc>
              </a:tr>
            </a:tbl>
          </a:graphicData>
        </a:graphic>
      </p:graphicFrame>
    </p:spTree>
    <p:extLst>
      <p:ext uri="{BB962C8B-B14F-4D97-AF65-F5344CB8AC3E}">
        <p14:creationId xmlns:p14="http://schemas.microsoft.com/office/powerpoint/2010/main" val="24228568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Today’s Agenda</a:t>
            </a:r>
            <a:endParaRPr lang="en-US" b="1" dirty="0">
              <a:latin typeface="+mj-lt"/>
            </a:endParaRPr>
          </a:p>
        </p:txBody>
      </p:sp>
      <p:sp>
        <p:nvSpPr>
          <p:cNvPr id="3" name="Content Placeholder 2"/>
          <p:cNvSpPr>
            <a:spLocks noGrp="1"/>
          </p:cNvSpPr>
          <p:nvPr>
            <p:ph idx="1"/>
          </p:nvPr>
        </p:nvSpPr>
        <p:spPr/>
        <p:txBody>
          <a:bodyPr>
            <a:normAutofit/>
          </a:bodyPr>
          <a:lstStyle/>
          <a:p>
            <a:r>
              <a:rPr lang="en-US" dirty="0" smtClean="0"/>
              <a:t>Campaign objectives</a:t>
            </a:r>
          </a:p>
          <a:p>
            <a:r>
              <a:rPr lang="en-US" dirty="0" smtClean="0"/>
              <a:t>3 phases of </a:t>
            </a:r>
            <a:r>
              <a:rPr lang="en-US" i="1" dirty="0" smtClean="0"/>
              <a:t>Real Learning for Real Life </a:t>
            </a:r>
            <a:r>
              <a:rPr lang="en-US" dirty="0" smtClean="0"/>
              <a:t>campaign</a:t>
            </a:r>
          </a:p>
          <a:p>
            <a:r>
              <a:rPr lang="en-US" dirty="0" smtClean="0"/>
              <a:t>5 “make-or-break” moments</a:t>
            </a:r>
          </a:p>
          <a:p>
            <a:r>
              <a:rPr lang="en-US" dirty="0" smtClean="0"/>
              <a:t>Feedback from group: questions/comments</a:t>
            </a:r>
          </a:p>
          <a:p>
            <a:r>
              <a:rPr lang="en-US" dirty="0" smtClean="0"/>
              <a:t>Next steps</a:t>
            </a:r>
          </a:p>
          <a:p>
            <a:endParaRPr lang="en-US" b="1" dirty="0" smtClean="0"/>
          </a:p>
          <a:p>
            <a:pPr marL="0" indent="0">
              <a:buNone/>
            </a:pPr>
            <a:endParaRPr lang="en-US" b="1" dirty="0" smtClean="0"/>
          </a:p>
          <a:p>
            <a:pPr marL="0" indent="0">
              <a:buNone/>
            </a:pPr>
            <a:endParaRPr lang="en-US" b="1" dirty="0" smtClean="0"/>
          </a:p>
          <a:p>
            <a:pPr marL="0" indent="0">
              <a:buNone/>
            </a:pPr>
            <a:endParaRPr lang="en-US" b="1" dirty="0" smtClean="0"/>
          </a:p>
          <a:p>
            <a:pPr marL="0" indent="0">
              <a:buNone/>
            </a:pPr>
            <a:endParaRPr lang="en-US" dirty="0" smtClean="0"/>
          </a:p>
          <a:p>
            <a:pPr marL="0" indent="0">
              <a:buNone/>
            </a:pPr>
            <a:endParaRPr lang="en-US" dirty="0" smtClean="0"/>
          </a:p>
          <a:p>
            <a:pPr lvl="0"/>
            <a:endParaRPr lang="en-US" sz="3300" dirty="0"/>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2</a:t>
            </a:fld>
            <a:endParaRPr lang="en-US"/>
          </a:p>
        </p:txBody>
      </p:sp>
    </p:spTree>
    <p:extLst>
      <p:ext uri="{BB962C8B-B14F-4D97-AF65-F5344CB8AC3E}">
        <p14:creationId xmlns:p14="http://schemas.microsoft.com/office/powerpoint/2010/main" val="24986289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Make-or-Break Moment No. 3</a:t>
            </a:r>
            <a:endParaRPr lang="en-US" b="1" dirty="0">
              <a:latin typeface="+mj-lt"/>
            </a:endParaRPr>
          </a:p>
        </p:txBody>
      </p:sp>
      <p:sp>
        <p:nvSpPr>
          <p:cNvPr id="3" name="Slide Number Placeholder 2"/>
          <p:cNvSpPr>
            <a:spLocks noGrp="1"/>
          </p:cNvSpPr>
          <p:nvPr>
            <p:ph type="sldNum" sz="quarter" idx="12"/>
          </p:nvPr>
        </p:nvSpPr>
        <p:spPr/>
        <p:txBody>
          <a:bodyPr/>
          <a:lstStyle/>
          <a:p>
            <a:fld id="{24C33939-CFC7-431F-B1CD-BEAE7C714855}" type="slidenum">
              <a:rPr lang="en-US" smtClean="0"/>
              <a:pPr/>
              <a:t>20</a:t>
            </a:fld>
            <a:endParaRPr lang="en-US"/>
          </a:p>
        </p:txBody>
      </p:sp>
      <p:sp>
        <p:nvSpPr>
          <p:cNvPr id="6" name="Content Placeholder 5"/>
          <p:cNvSpPr>
            <a:spLocks noGrp="1"/>
          </p:cNvSpPr>
          <p:nvPr>
            <p:ph idx="1"/>
          </p:nvPr>
        </p:nvSpPr>
        <p:spPr>
          <a:xfrm>
            <a:off x="457200" y="1371600"/>
            <a:ext cx="8229600" cy="4190999"/>
          </a:xfrm>
        </p:spPr>
        <p:txBody>
          <a:bodyPr>
            <a:normAutofit fontScale="92500" lnSpcReduction="10000"/>
          </a:bodyPr>
          <a:lstStyle/>
          <a:p>
            <a:pPr marL="0" indent="0">
              <a:buNone/>
            </a:pPr>
            <a:r>
              <a:rPr lang="en-US" b="1" dirty="0"/>
              <a:t>Early 2015 before testing begins/state </a:t>
            </a:r>
            <a:r>
              <a:rPr lang="en-US" b="1" dirty="0" smtClean="0"/>
              <a:t>Legislature</a:t>
            </a:r>
          </a:p>
          <a:p>
            <a:r>
              <a:rPr lang="en-US" dirty="0" smtClean="0"/>
              <a:t>Key time for communication. Before testing and not much communication “noise” with election and holidays done. </a:t>
            </a:r>
          </a:p>
          <a:p>
            <a:r>
              <a:rPr lang="en-US" dirty="0" smtClean="0"/>
              <a:t>Hit radio and Web advertising big during this time. Cheaper ad rates. Target key areas determined polling.</a:t>
            </a:r>
          </a:p>
          <a:p>
            <a:r>
              <a:rPr lang="en-US" dirty="0" smtClean="0"/>
              <a:t>Ground game critical during this period with PTA and community presentations.</a:t>
            </a:r>
          </a:p>
        </p:txBody>
      </p:sp>
    </p:spTree>
    <p:extLst>
      <p:ext uri="{BB962C8B-B14F-4D97-AF65-F5344CB8AC3E}">
        <p14:creationId xmlns:p14="http://schemas.microsoft.com/office/powerpoint/2010/main" val="37262017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atin typeface="+mj-lt"/>
              </a:rPr>
              <a:t>Key Message to Audience</a:t>
            </a:r>
            <a:endParaRPr lang="en-US" b="1" dirty="0">
              <a:latin typeface="+mj-lt"/>
            </a:endParaRPr>
          </a:p>
        </p:txBody>
      </p:sp>
      <p:sp>
        <p:nvSpPr>
          <p:cNvPr id="3" name="Content Placeholder 2"/>
          <p:cNvSpPr>
            <a:spLocks noGrp="1"/>
          </p:cNvSpPr>
          <p:nvPr>
            <p:ph idx="1"/>
          </p:nvPr>
        </p:nvSpPr>
        <p:spPr/>
        <p:txBody>
          <a:bodyPr>
            <a:normAutofit/>
          </a:bodyPr>
          <a:lstStyle/>
          <a:p>
            <a:endParaRPr lang="en-US" sz="36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21</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929476849"/>
              </p:ext>
            </p:extLst>
          </p:nvPr>
        </p:nvGraphicFramePr>
        <p:xfrm>
          <a:off x="457200" y="1371600"/>
          <a:ext cx="8153400" cy="4335372"/>
        </p:xfrm>
        <a:graphic>
          <a:graphicData uri="http://schemas.openxmlformats.org/drawingml/2006/table">
            <a:tbl>
              <a:tblPr firstRow="1" firstCol="1" bandRow="1">
                <a:tableStyleId>{5C22544A-7EE6-4342-B048-85BDC9FD1C3A}</a:tableStyleId>
              </a:tblPr>
              <a:tblGrid>
                <a:gridCol w="2717800"/>
                <a:gridCol w="2717800"/>
                <a:gridCol w="2717800"/>
              </a:tblGrid>
              <a:tr h="562764">
                <a:tc>
                  <a:txBody>
                    <a:bodyPr/>
                    <a:lstStyle/>
                    <a:p>
                      <a:pPr marL="0" marR="0">
                        <a:lnSpc>
                          <a:spcPct val="115000"/>
                        </a:lnSpc>
                        <a:spcBef>
                          <a:spcPts val="0"/>
                        </a:spcBef>
                        <a:spcAft>
                          <a:spcPts val="0"/>
                        </a:spcAft>
                      </a:pPr>
                      <a:r>
                        <a:rPr lang="en-US" sz="1800" dirty="0">
                          <a:effectLst/>
                        </a:rPr>
                        <a:t>Parents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Educators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Lawmakers</a:t>
                      </a:r>
                      <a:r>
                        <a:rPr lang="en-US" sz="1800" dirty="0" smtClean="0">
                          <a:effectLst/>
                        </a:rPr>
                        <a:t>/</a:t>
                      </a:r>
                      <a:br>
                        <a:rPr lang="en-US" sz="1800" dirty="0" smtClean="0">
                          <a:effectLst/>
                        </a:rPr>
                      </a:br>
                      <a:r>
                        <a:rPr lang="en-US" sz="1800" dirty="0" smtClean="0">
                          <a:effectLst/>
                        </a:rPr>
                        <a:t>Opinion </a:t>
                      </a:r>
                      <a:r>
                        <a:rPr lang="en-US" sz="1800" dirty="0">
                          <a:effectLst/>
                        </a:rPr>
                        <a:t>leaders</a:t>
                      </a:r>
                      <a:endParaRPr lang="en-US" sz="1800" dirty="0">
                        <a:effectLst/>
                        <a:latin typeface="Calibri"/>
                        <a:ea typeface="Calibri"/>
                        <a:cs typeface="Times New Roman"/>
                      </a:endParaRPr>
                    </a:p>
                  </a:txBody>
                  <a:tcPr marL="68580" marR="68580" marT="0" marB="0"/>
                </a:tc>
              </a:tr>
              <a:tr h="3704436">
                <a:tc>
                  <a:txBody>
                    <a:bodyPr/>
                    <a:lstStyle/>
                    <a:p>
                      <a:pPr marL="0" marR="0">
                        <a:lnSpc>
                          <a:spcPct val="115000"/>
                        </a:lnSpc>
                        <a:spcBef>
                          <a:spcPts val="0"/>
                        </a:spcBef>
                        <a:spcAft>
                          <a:spcPts val="0"/>
                        </a:spcAft>
                      </a:pPr>
                      <a:r>
                        <a:rPr lang="en-US" sz="1800" b="0" kern="1200" dirty="0" smtClean="0">
                          <a:solidFill>
                            <a:schemeClr val="tx1"/>
                          </a:solidFill>
                          <a:effectLst/>
                          <a:latin typeface="+mn-lt"/>
                          <a:ea typeface="+mn-ea"/>
                          <a:cs typeface="+mn-cs"/>
                        </a:rPr>
                        <a:t>Don't panic. These new tests are better. You'll know how your child is really doing in school.</a:t>
                      </a:r>
                      <a:endParaRPr lang="en-US" sz="1600" b="0" dirty="0">
                        <a:solidFill>
                          <a:schemeClr val="tx1"/>
                        </a:solidFill>
                        <a:effectLst/>
                        <a:latin typeface="Calibri"/>
                        <a:ea typeface="Calibri"/>
                        <a:cs typeface="Times New Roman"/>
                      </a:endParaRPr>
                    </a:p>
                  </a:txBody>
                  <a:tcPr marL="68580" marR="68580" marT="0" marB="0">
                    <a:solidFill>
                      <a:schemeClr val="bg1">
                        <a:lumMod val="85000"/>
                      </a:schemeClr>
                    </a:solidFill>
                  </a:tcPr>
                </a:tc>
                <a:tc>
                  <a:txBody>
                    <a:bodyPr/>
                    <a:lstStyle/>
                    <a:p>
                      <a:pPr marL="0" marR="0">
                        <a:lnSpc>
                          <a:spcPct val="115000"/>
                        </a:lnSpc>
                        <a:spcBef>
                          <a:spcPts val="0"/>
                        </a:spcBef>
                        <a:spcAft>
                          <a:spcPts val="0"/>
                        </a:spcAft>
                      </a:pPr>
                      <a:r>
                        <a:rPr lang="en-US" sz="1800" kern="1200" dirty="0" smtClean="0">
                          <a:solidFill>
                            <a:schemeClr val="dk1"/>
                          </a:solidFill>
                          <a:effectLst/>
                          <a:latin typeface="+mn-lt"/>
                          <a:ea typeface="+mn-ea"/>
                          <a:cs typeface="+mn-cs"/>
                        </a:rPr>
                        <a:t>Don't panic. This is a big change, but these tests are better and provide you accurate data to help your students succeed.</a:t>
                      </a:r>
                      <a:r>
                        <a:rPr lang="en-US" sz="1100" dirty="0">
                          <a:effectLst/>
                        </a:rPr>
                        <a:t> </a:t>
                      </a:r>
                      <a:endParaRPr lang="en-US" sz="1100" dirty="0">
                        <a:effectLst/>
                        <a:latin typeface="Calibri"/>
                        <a:ea typeface="Calibri"/>
                        <a:cs typeface="Times New Roman"/>
                      </a:endParaRPr>
                    </a:p>
                  </a:txBody>
                  <a:tcPr marL="68580" marR="68580" marT="0" marB="0">
                    <a:solidFill>
                      <a:schemeClr val="bg1">
                        <a:lumMod val="85000"/>
                      </a:schemeClr>
                    </a:solidFill>
                  </a:tcPr>
                </a:tc>
                <a:tc>
                  <a:txBody>
                    <a:bodyPr/>
                    <a:lstStyle/>
                    <a:p>
                      <a:r>
                        <a:rPr lang="en-US" sz="1800" kern="1200" dirty="0" smtClean="0">
                          <a:solidFill>
                            <a:schemeClr val="dk1"/>
                          </a:solidFill>
                          <a:effectLst/>
                          <a:latin typeface="+mn-lt"/>
                          <a:ea typeface="+mn-ea"/>
                          <a:cs typeface="+mn-cs"/>
                        </a:rPr>
                        <a:t>Don't panic. These new tests are better. We'll know how students are really performing in school. This is a long-term, important change in the way we educate students. They will be better prepared for the workplace.</a:t>
                      </a:r>
                      <a:endParaRPr lang="en-US" sz="1800" kern="1200" dirty="0">
                        <a:solidFill>
                          <a:schemeClr val="dk1"/>
                        </a:solidFill>
                        <a:effectLst/>
                        <a:latin typeface="+mn-lt"/>
                        <a:ea typeface="+mn-ea"/>
                        <a:cs typeface="+mn-cs"/>
                      </a:endParaRPr>
                    </a:p>
                  </a:txBody>
                  <a:tcPr marL="68580" marR="68580" marT="0" marB="0">
                    <a:solidFill>
                      <a:schemeClr val="bg1">
                        <a:lumMod val="85000"/>
                      </a:schemeClr>
                    </a:solidFill>
                  </a:tcPr>
                </a:tc>
              </a:tr>
            </a:tbl>
          </a:graphicData>
        </a:graphic>
      </p:graphicFrame>
    </p:spTree>
    <p:extLst>
      <p:ext uri="{BB962C8B-B14F-4D97-AF65-F5344CB8AC3E}">
        <p14:creationId xmlns:p14="http://schemas.microsoft.com/office/powerpoint/2010/main" val="1872840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Make-or-Break Moment No. 4</a:t>
            </a:r>
            <a:endParaRPr lang="en-US" b="1" dirty="0">
              <a:latin typeface="+mj-lt"/>
            </a:endParaRPr>
          </a:p>
        </p:txBody>
      </p:sp>
      <p:sp>
        <p:nvSpPr>
          <p:cNvPr id="3" name="Slide Number Placeholder 2"/>
          <p:cNvSpPr>
            <a:spLocks noGrp="1"/>
          </p:cNvSpPr>
          <p:nvPr>
            <p:ph type="sldNum" sz="quarter" idx="12"/>
          </p:nvPr>
        </p:nvSpPr>
        <p:spPr/>
        <p:txBody>
          <a:bodyPr/>
          <a:lstStyle/>
          <a:p>
            <a:fld id="{24C33939-CFC7-431F-B1CD-BEAE7C714855}" type="slidenum">
              <a:rPr lang="en-US" smtClean="0"/>
              <a:pPr/>
              <a:t>22</a:t>
            </a:fld>
            <a:endParaRPr lang="en-US"/>
          </a:p>
        </p:txBody>
      </p:sp>
      <p:sp>
        <p:nvSpPr>
          <p:cNvPr id="6" name="Content Placeholder 5"/>
          <p:cNvSpPr>
            <a:spLocks noGrp="1"/>
          </p:cNvSpPr>
          <p:nvPr>
            <p:ph idx="1"/>
          </p:nvPr>
        </p:nvSpPr>
        <p:spPr>
          <a:xfrm>
            <a:off x="381000" y="1371600"/>
            <a:ext cx="8229600" cy="4190999"/>
          </a:xfrm>
        </p:spPr>
        <p:txBody>
          <a:bodyPr>
            <a:normAutofit lnSpcReduction="10000"/>
          </a:bodyPr>
          <a:lstStyle/>
          <a:p>
            <a:pPr marL="0" indent="0">
              <a:buNone/>
            </a:pPr>
            <a:r>
              <a:rPr lang="en-US" b="1" dirty="0"/>
              <a:t>Spring 2015 when testing is </a:t>
            </a:r>
            <a:r>
              <a:rPr lang="en-US" b="1" dirty="0" smtClean="0"/>
              <a:t>happening/ending</a:t>
            </a:r>
          </a:p>
          <a:p>
            <a:r>
              <a:rPr lang="en-US" dirty="0" smtClean="0"/>
              <a:t>Hit radio and Web advertising big during this time. Target key areas determined polling.</a:t>
            </a:r>
          </a:p>
          <a:p>
            <a:r>
              <a:rPr lang="en-US" dirty="0" smtClean="0"/>
              <a:t>Work earned media plan with editorial boards, op-eds and stories to explain new assessments.</a:t>
            </a:r>
          </a:p>
          <a:p>
            <a:r>
              <a:rPr lang="en-US" dirty="0" smtClean="0"/>
              <a:t>Ground game critical during this period with PTA and community presentations.</a:t>
            </a:r>
          </a:p>
        </p:txBody>
      </p:sp>
    </p:spTree>
    <p:extLst>
      <p:ext uri="{BB962C8B-B14F-4D97-AF65-F5344CB8AC3E}">
        <p14:creationId xmlns:p14="http://schemas.microsoft.com/office/powerpoint/2010/main" val="33390474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normAutofit/>
          </a:bodyPr>
          <a:lstStyle/>
          <a:p>
            <a:r>
              <a:rPr lang="en-US" b="1" dirty="0" smtClean="0">
                <a:latin typeface="+mj-lt"/>
              </a:rPr>
              <a:t>Key Message to Audience</a:t>
            </a:r>
            <a:endParaRPr lang="en-US" b="1" dirty="0">
              <a:latin typeface="+mj-lt"/>
            </a:endParaRPr>
          </a:p>
        </p:txBody>
      </p:sp>
      <p:sp>
        <p:nvSpPr>
          <p:cNvPr id="3" name="Content Placeholder 2"/>
          <p:cNvSpPr>
            <a:spLocks noGrp="1"/>
          </p:cNvSpPr>
          <p:nvPr>
            <p:ph idx="1"/>
          </p:nvPr>
        </p:nvSpPr>
        <p:spPr/>
        <p:txBody>
          <a:bodyPr>
            <a:normAutofit/>
          </a:bodyPr>
          <a:lstStyle/>
          <a:p>
            <a:endParaRPr lang="en-US" sz="36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23</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4050790114"/>
              </p:ext>
            </p:extLst>
          </p:nvPr>
        </p:nvGraphicFramePr>
        <p:xfrm>
          <a:off x="457200" y="1295400"/>
          <a:ext cx="8153400" cy="4335372"/>
        </p:xfrm>
        <a:graphic>
          <a:graphicData uri="http://schemas.openxmlformats.org/drawingml/2006/table">
            <a:tbl>
              <a:tblPr firstRow="1" firstCol="1" bandRow="1">
                <a:tableStyleId>{5C22544A-7EE6-4342-B048-85BDC9FD1C3A}</a:tableStyleId>
              </a:tblPr>
              <a:tblGrid>
                <a:gridCol w="2717800"/>
                <a:gridCol w="2717800"/>
                <a:gridCol w="2717800"/>
              </a:tblGrid>
              <a:tr h="562764">
                <a:tc>
                  <a:txBody>
                    <a:bodyPr/>
                    <a:lstStyle/>
                    <a:p>
                      <a:pPr marL="0" marR="0">
                        <a:lnSpc>
                          <a:spcPct val="115000"/>
                        </a:lnSpc>
                        <a:spcBef>
                          <a:spcPts val="0"/>
                        </a:spcBef>
                        <a:spcAft>
                          <a:spcPts val="0"/>
                        </a:spcAft>
                      </a:pPr>
                      <a:r>
                        <a:rPr lang="en-US" sz="1800" dirty="0">
                          <a:effectLst/>
                        </a:rPr>
                        <a:t>Parents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Educators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Lawmakers</a:t>
                      </a:r>
                      <a:r>
                        <a:rPr lang="en-US" sz="1800" dirty="0" smtClean="0">
                          <a:effectLst/>
                        </a:rPr>
                        <a:t>/</a:t>
                      </a:r>
                      <a:br>
                        <a:rPr lang="en-US" sz="1800" dirty="0" smtClean="0">
                          <a:effectLst/>
                        </a:rPr>
                      </a:br>
                      <a:r>
                        <a:rPr lang="en-US" sz="1800" dirty="0" smtClean="0">
                          <a:effectLst/>
                        </a:rPr>
                        <a:t>Opinion </a:t>
                      </a:r>
                      <a:r>
                        <a:rPr lang="en-US" sz="1800" dirty="0">
                          <a:effectLst/>
                        </a:rPr>
                        <a:t>leaders</a:t>
                      </a:r>
                      <a:endParaRPr lang="en-US" sz="1800" dirty="0">
                        <a:effectLst/>
                        <a:latin typeface="Calibri"/>
                        <a:ea typeface="Calibri"/>
                        <a:cs typeface="Times New Roman"/>
                      </a:endParaRPr>
                    </a:p>
                  </a:txBody>
                  <a:tcPr marL="68580" marR="68580" marT="0" marB="0"/>
                </a:tc>
              </a:tr>
              <a:tr h="3704436">
                <a:tc>
                  <a:txBody>
                    <a:bodyPr/>
                    <a:lstStyle/>
                    <a:p>
                      <a:pPr marL="0" marR="0">
                        <a:lnSpc>
                          <a:spcPct val="115000"/>
                        </a:lnSpc>
                        <a:spcBef>
                          <a:spcPts val="0"/>
                        </a:spcBef>
                        <a:spcAft>
                          <a:spcPts val="0"/>
                        </a:spcAft>
                      </a:pPr>
                      <a:r>
                        <a:rPr lang="en-US" sz="1800" b="0" kern="1200" dirty="0" smtClean="0">
                          <a:solidFill>
                            <a:schemeClr val="tx1"/>
                          </a:solidFill>
                          <a:effectLst/>
                          <a:latin typeface="+mn-lt"/>
                          <a:ea typeface="+mn-ea"/>
                          <a:cs typeface="+mn-cs"/>
                        </a:rPr>
                        <a:t>Don't panic. These new tests are better. You'll know how your child is really doing in school.</a:t>
                      </a:r>
                      <a:endParaRPr lang="en-US" sz="1600" b="0" dirty="0">
                        <a:solidFill>
                          <a:schemeClr val="tx1"/>
                        </a:solidFill>
                        <a:effectLst/>
                        <a:latin typeface="Calibri"/>
                        <a:ea typeface="Calibri"/>
                        <a:cs typeface="Times New Roman"/>
                      </a:endParaRPr>
                    </a:p>
                  </a:txBody>
                  <a:tcPr marL="68580" marR="68580" marT="0" marB="0">
                    <a:solidFill>
                      <a:schemeClr val="bg1">
                        <a:lumMod val="85000"/>
                      </a:schemeClr>
                    </a:solidFill>
                  </a:tcPr>
                </a:tc>
                <a:tc>
                  <a:txBody>
                    <a:bodyPr/>
                    <a:lstStyle/>
                    <a:p>
                      <a:pPr marL="0" marR="0">
                        <a:lnSpc>
                          <a:spcPct val="115000"/>
                        </a:lnSpc>
                        <a:spcBef>
                          <a:spcPts val="0"/>
                        </a:spcBef>
                        <a:spcAft>
                          <a:spcPts val="0"/>
                        </a:spcAft>
                      </a:pPr>
                      <a:r>
                        <a:rPr lang="en-US" sz="1800" kern="1200" dirty="0" smtClean="0">
                          <a:solidFill>
                            <a:schemeClr val="dk1"/>
                          </a:solidFill>
                          <a:effectLst/>
                          <a:latin typeface="+mn-lt"/>
                          <a:ea typeface="+mn-ea"/>
                          <a:cs typeface="+mn-cs"/>
                        </a:rPr>
                        <a:t>Don't panic. This is a big change, but these tests are better and provide you accurate data to help your students succeed.</a:t>
                      </a:r>
                      <a:r>
                        <a:rPr lang="en-US" sz="1100" dirty="0">
                          <a:effectLst/>
                        </a:rPr>
                        <a:t> </a:t>
                      </a:r>
                      <a:endParaRPr lang="en-US" sz="1100" dirty="0">
                        <a:effectLst/>
                        <a:latin typeface="Calibri"/>
                        <a:ea typeface="Calibri"/>
                        <a:cs typeface="Times New Roman"/>
                      </a:endParaRPr>
                    </a:p>
                  </a:txBody>
                  <a:tcPr marL="68580" marR="68580" marT="0" marB="0">
                    <a:solidFill>
                      <a:schemeClr val="bg1">
                        <a:lumMod val="85000"/>
                      </a:schemeClr>
                    </a:solidFill>
                  </a:tcPr>
                </a:tc>
                <a:tc>
                  <a:txBody>
                    <a:bodyPr/>
                    <a:lstStyle/>
                    <a:p>
                      <a:r>
                        <a:rPr lang="en-US" sz="1800" kern="1200" dirty="0" smtClean="0">
                          <a:solidFill>
                            <a:schemeClr val="dk1"/>
                          </a:solidFill>
                          <a:effectLst/>
                          <a:latin typeface="+mn-lt"/>
                          <a:ea typeface="+mn-ea"/>
                          <a:cs typeface="+mn-cs"/>
                        </a:rPr>
                        <a:t>Don't panic. These new tests are better. We'll know how students are really performing in school. This is a long-term, important change in the way we educate students. They will be better prepared for the workplace.</a:t>
                      </a:r>
                      <a:endParaRPr lang="en-US" sz="1800" kern="1200" dirty="0">
                        <a:solidFill>
                          <a:schemeClr val="dk1"/>
                        </a:solidFill>
                        <a:effectLst/>
                        <a:latin typeface="+mn-lt"/>
                        <a:ea typeface="+mn-ea"/>
                        <a:cs typeface="+mn-cs"/>
                      </a:endParaRPr>
                    </a:p>
                  </a:txBody>
                  <a:tcPr marL="68580" marR="68580" marT="0" marB="0">
                    <a:solidFill>
                      <a:schemeClr val="bg1">
                        <a:lumMod val="85000"/>
                      </a:schemeClr>
                    </a:solidFill>
                  </a:tcPr>
                </a:tc>
              </a:tr>
            </a:tbl>
          </a:graphicData>
        </a:graphic>
      </p:graphicFrame>
    </p:spTree>
    <p:extLst>
      <p:ext uri="{BB962C8B-B14F-4D97-AF65-F5344CB8AC3E}">
        <p14:creationId xmlns:p14="http://schemas.microsoft.com/office/powerpoint/2010/main" val="36667150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Make-or-Break Moment No. 5</a:t>
            </a:r>
            <a:endParaRPr lang="en-US" b="1" dirty="0">
              <a:latin typeface="+mj-lt"/>
            </a:endParaRPr>
          </a:p>
        </p:txBody>
      </p:sp>
      <p:sp>
        <p:nvSpPr>
          <p:cNvPr id="3" name="Slide Number Placeholder 2"/>
          <p:cNvSpPr>
            <a:spLocks noGrp="1"/>
          </p:cNvSpPr>
          <p:nvPr>
            <p:ph type="sldNum" sz="quarter" idx="12"/>
          </p:nvPr>
        </p:nvSpPr>
        <p:spPr/>
        <p:txBody>
          <a:bodyPr/>
          <a:lstStyle/>
          <a:p>
            <a:fld id="{24C33939-CFC7-431F-B1CD-BEAE7C714855}" type="slidenum">
              <a:rPr lang="en-US" smtClean="0"/>
              <a:pPr/>
              <a:t>24</a:t>
            </a:fld>
            <a:endParaRPr lang="en-US"/>
          </a:p>
        </p:txBody>
      </p:sp>
      <p:sp>
        <p:nvSpPr>
          <p:cNvPr id="6" name="Content Placeholder 5"/>
          <p:cNvSpPr>
            <a:spLocks noGrp="1"/>
          </p:cNvSpPr>
          <p:nvPr>
            <p:ph idx="1"/>
          </p:nvPr>
        </p:nvSpPr>
        <p:spPr>
          <a:xfrm>
            <a:off x="457200" y="1371600"/>
            <a:ext cx="8229600" cy="4190999"/>
          </a:xfrm>
        </p:spPr>
        <p:txBody>
          <a:bodyPr>
            <a:normAutofit fontScale="92500" lnSpcReduction="10000"/>
          </a:bodyPr>
          <a:lstStyle/>
          <a:p>
            <a:pPr marL="0" indent="0">
              <a:buNone/>
            </a:pPr>
            <a:r>
              <a:rPr lang="en-US" b="1" dirty="0"/>
              <a:t>Summer 2015 when testing scores are </a:t>
            </a:r>
            <a:r>
              <a:rPr lang="en-US" b="1" dirty="0" smtClean="0"/>
              <a:t>returned</a:t>
            </a:r>
          </a:p>
          <a:p>
            <a:r>
              <a:rPr lang="en-US" dirty="0" smtClean="0"/>
              <a:t>First test scores will be returned. Need to emphasize these are first-time results and we are measuring what matters.</a:t>
            </a:r>
          </a:p>
          <a:p>
            <a:r>
              <a:rPr lang="en-US" dirty="0" smtClean="0"/>
              <a:t>Parents will be concerned about test scores.</a:t>
            </a:r>
          </a:p>
          <a:p>
            <a:r>
              <a:rPr lang="en-US" dirty="0" smtClean="0"/>
              <a:t>Hit radio and Web advertising big during this time. </a:t>
            </a:r>
          </a:p>
          <a:p>
            <a:r>
              <a:rPr lang="en-US" dirty="0" smtClean="0"/>
              <a:t>Ground game critical during this period with state and community presentations.</a:t>
            </a:r>
          </a:p>
        </p:txBody>
      </p:sp>
    </p:spTree>
    <p:extLst>
      <p:ext uri="{BB962C8B-B14F-4D97-AF65-F5344CB8AC3E}">
        <p14:creationId xmlns:p14="http://schemas.microsoft.com/office/powerpoint/2010/main" val="39380789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b="1" dirty="0" smtClean="0">
                <a:latin typeface="+mj-lt"/>
              </a:rPr>
              <a:t>Key Message to Audience</a:t>
            </a:r>
            <a:endParaRPr lang="en-US" b="1" dirty="0">
              <a:latin typeface="+mj-lt"/>
            </a:endParaRPr>
          </a:p>
        </p:txBody>
      </p:sp>
      <p:sp>
        <p:nvSpPr>
          <p:cNvPr id="3" name="Content Placeholder 2"/>
          <p:cNvSpPr>
            <a:spLocks noGrp="1"/>
          </p:cNvSpPr>
          <p:nvPr>
            <p:ph idx="1"/>
          </p:nvPr>
        </p:nvSpPr>
        <p:spPr/>
        <p:txBody>
          <a:bodyPr>
            <a:normAutofit/>
          </a:bodyPr>
          <a:lstStyle/>
          <a:p>
            <a:endParaRPr lang="en-US" sz="36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25</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197570118"/>
              </p:ext>
            </p:extLst>
          </p:nvPr>
        </p:nvGraphicFramePr>
        <p:xfrm>
          <a:off x="457200" y="1295400"/>
          <a:ext cx="8153400" cy="4335372"/>
        </p:xfrm>
        <a:graphic>
          <a:graphicData uri="http://schemas.openxmlformats.org/drawingml/2006/table">
            <a:tbl>
              <a:tblPr firstRow="1" firstCol="1" bandRow="1">
                <a:tableStyleId>{5C22544A-7EE6-4342-B048-85BDC9FD1C3A}</a:tableStyleId>
              </a:tblPr>
              <a:tblGrid>
                <a:gridCol w="2717800"/>
                <a:gridCol w="2717800"/>
                <a:gridCol w="2717800"/>
              </a:tblGrid>
              <a:tr h="562764">
                <a:tc>
                  <a:txBody>
                    <a:bodyPr/>
                    <a:lstStyle/>
                    <a:p>
                      <a:pPr marL="0" marR="0">
                        <a:lnSpc>
                          <a:spcPct val="115000"/>
                        </a:lnSpc>
                        <a:spcBef>
                          <a:spcPts val="0"/>
                        </a:spcBef>
                        <a:spcAft>
                          <a:spcPts val="0"/>
                        </a:spcAft>
                      </a:pPr>
                      <a:r>
                        <a:rPr lang="en-US" sz="1800" dirty="0">
                          <a:effectLst/>
                        </a:rPr>
                        <a:t>Parents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Educators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Lawmakers</a:t>
                      </a:r>
                      <a:r>
                        <a:rPr lang="en-US" sz="1800" dirty="0" smtClean="0">
                          <a:effectLst/>
                        </a:rPr>
                        <a:t>/</a:t>
                      </a:r>
                      <a:br>
                        <a:rPr lang="en-US" sz="1800" dirty="0" smtClean="0">
                          <a:effectLst/>
                        </a:rPr>
                      </a:br>
                      <a:r>
                        <a:rPr lang="en-US" sz="1800" dirty="0" smtClean="0">
                          <a:effectLst/>
                        </a:rPr>
                        <a:t>Opinion </a:t>
                      </a:r>
                      <a:r>
                        <a:rPr lang="en-US" sz="1800" dirty="0">
                          <a:effectLst/>
                        </a:rPr>
                        <a:t>leaders</a:t>
                      </a:r>
                      <a:endParaRPr lang="en-US" sz="1800" dirty="0">
                        <a:effectLst/>
                        <a:latin typeface="Calibri"/>
                        <a:ea typeface="Calibri"/>
                        <a:cs typeface="Times New Roman"/>
                      </a:endParaRPr>
                    </a:p>
                  </a:txBody>
                  <a:tcPr marL="68580" marR="68580" marT="0" marB="0"/>
                </a:tc>
              </a:tr>
              <a:tr h="3704436">
                <a:tc>
                  <a:txBody>
                    <a:bodyPr/>
                    <a:lstStyle/>
                    <a:p>
                      <a:pPr marL="0" marR="0">
                        <a:lnSpc>
                          <a:spcPct val="115000"/>
                        </a:lnSpc>
                        <a:spcBef>
                          <a:spcPts val="0"/>
                        </a:spcBef>
                        <a:spcAft>
                          <a:spcPts val="0"/>
                        </a:spcAft>
                      </a:pPr>
                      <a:r>
                        <a:rPr lang="en-US" sz="1800" b="0" kern="1200" dirty="0" smtClean="0">
                          <a:solidFill>
                            <a:schemeClr val="tx1"/>
                          </a:solidFill>
                          <a:effectLst/>
                          <a:latin typeface="+mn-lt"/>
                          <a:ea typeface="+mn-ea"/>
                          <a:cs typeface="+mn-cs"/>
                        </a:rPr>
                        <a:t>This test measures what matters to your child's future. We have identified the skills and knowledge they need to put them on a trajectory for success. This is an important first step in better preparing students so they are ready for college, work and life.</a:t>
                      </a:r>
                      <a:endParaRPr lang="en-US" sz="1600" b="0" dirty="0">
                        <a:solidFill>
                          <a:schemeClr val="tx1"/>
                        </a:solidFill>
                        <a:effectLst/>
                        <a:latin typeface="Calibri"/>
                        <a:ea typeface="Calibri"/>
                        <a:cs typeface="Times New Roman"/>
                      </a:endParaRPr>
                    </a:p>
                  </a:txBody>
                  <a:tcPr marL="68580" marR="68580" marT="0" marB="0">
                    <a:solidFill>
                      <a:schemeClr val="bg1">
                        <a:lumMod val="85000"/>
                      </a:schemeClr>
                    </a:solidFill>
                  </a:tcPr>
                </a:tc>
                <a:tc>
                  <a:txBody>
                    <a:bodyPr/>
                    <a:lstStyle/>
                    <a:p>
                      <a:r>
                        <a:rPr lang="en-US" sz="1800" kern="1200" dirty="0" smtClean="0">
                          <a:solidFill>
                            <a:schemeClr val="dk1"/>
                          </a:solidFill>
                          <a:effectLst/>
                          <a:latin typeface="+mn-lt"/>
                          <a:ea typeface="+mn-ea"/>
                          <a:cs typeface="+mn-cs"/>
                        </a:rPr>
                        <a:t>This is a different test measuring different things. These tests provide you accurate data to help your students succeed. Your students are on a better path. This is an important first step in better preparing for their future.</a:t>
                      </a:r>
                      <a:endParaRPr lang="en-US" sz="1800" kern="1200" dirty="0">
                        <a:solidFill>
                          <a:schemeClr val="dk1"/>
                        </a:solidFill>
                        <a:effectLst/>
                        <a:latin typeface="+mn-lt"/>
                        <a:ea typeface="+mn-ea"/>
                        <a:cs typeface="+mn-cs"/>
                      </a:endParaRPr>
                    </a:p>
                  </a:txBody>
                  <a:tcPr marL="68580" marR="68580" marT="0" marB="0">
                    <a:solidFill>
                      <a:schemeClr val="bg1">
                        <a:lumMod val="85000"/>
                      </a:schemeClr>
                    </a:solidFill>
                  </a:tcPr>
                </a:tc>
                <a:tc>
                  <a:txBody>
                    <a:bodyPr/>
                    <a:lstStyle/>
                    <a:p>
                      <a:r>
                        <a:rPr lang="en-US" sz="1800" kern="1200" dirty="0" smtClean="0">
                          <a:solidFill>
                            <a:schemeClr val="dk1"/>
                          </a:solidFill>
                          <a:effectLst/>
                          <a:latin typeface="+mn-lt"/>
                          <a:ea typeface="+mn-ea"/>
                          <a:cs typeface="+mn-cs"/>
                        </a:rPr>
                        <a:t>This test measures what matters to your child's future. We have identified the skills and knowledge they need to put them on a trajectory for success. We want to import talent from our state, not from other states or other countries. These learning standards will help signify that our students are ready to fill Washington jobs.</a:t>
                      </a:r>
                      <a:endParaRPr lang="en-US" sz="1800" kern="1200" dirty="0">
                        <a:solidFill>
                          <a:schemeClr val="dk1"/>
                        </a:solidFill>
                        <a:effectLst/>
                        <a:latin typeface="+mn-lt"/>
                        <a:ea typeface="+mn-ea"/>
                        <a:cs typeface="+mn-cs"/>
                      </a:endParaRPr>
                    </a:p>
                  </a:txBody>
                  <a:tcPr marL="68580" marR="68580" marT="0" marB="0">
                    <a:solidFill>
                      <a:schemeClr val="bg1">
                        <a:lumMod val="85000"/>
                      </a:schemeClr>
                    </a:solidFill>
                  </a:tcPr>
                </a:tc>
              </a:tr>
            </a:tbl>
          </a:graphicData>
        </a:graphic>
      </p:graphicFrame>
    </p:spTree>
    <p:extLst>
      <p:ext uri="{BB962C8B-B14F-4D97-AF65-F5344CB8AC3E}">
        <p14:creationId xmlns:p14="http://schemas.microsoft.com/office/powerpoint/2010/main" val="21606702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Make-or-Break Moments</a:t>
            </a:r>
            <a:endParaRPr lang="en-US" b="1" dirty="0">
              <a:latin typeface="+mj-lt"/>
            </a:endParaRPr>
          </a:p>
        </p:txBody>
      </p:sp>
      <p:sp>
        <p:nvSpPr>
          <p:cNvPr id="3" name="Slide Number Placeholder 2"/>
          <p:cNvSpPr>
            <a:spLocks noGrp="1"/>
          </p:cNvSpPr>
          <p:nvPr>
            <p:ph type="sldNum" sz="quarter" idx="12"/>
          </p:nvPr>
        </p:nvSpPr>
        <p:spPr/>
        <p:txBody>
          <a:bodyPr/>
          <a:lstStyle/>
          <a:p>
            <a:fld id="{24C33939-CFC7-431F-B1CD-BEAE7C714855}" type="slidenum">
              <a:rPr lang="en-US" smtClean="0"/>
              <a:pPr/>
              <a:t>26</a:t>
            </a:fld>
            <a:endParaRPr lang="en-US"/>
          </a:p>
        </p:txBody>
      </p:sp>
      <p:sp>
        <p:nvSpPr>
          <p:cNvPr id="6" name="Content Placeholder 5"/>
          <p:cNvSpPr>
            <a:spLocks noGrp="1"/>
          </p:cNvSpPr>
          <p:nvPr>
            <p:ph idx="1"/>
          </p:nvPr>
        </p:nvSpPr>
        <p:spPr>
          <a:xfrm>
            <a:off x="685800" y="1600201"/>
            <a:ext cx="8001000" cy="4190999"/>
          </a:xfrm>
        </p:spPr>
        <p:txBody>
          <a:bodyPr>
            <a:normAutofit/>
          </a:bodyPr>
          <a:lstStyle/>
          <a:p>
            <a:pPr marL="0" indent="0">
              <a:buNone/>
            </a:pPr>
            <a:r>
              <a:rPr lang="en-US" b="1" dirty="0" smtClean="0"/>
              <a:t>What are your thoughts on the specific moments identified?</a:t>
            </a:r>
            <a:br>
              <a:rPr lang="en-US" b="1" dirty="0" smtClean="0"/>
            </a:br>
            <a:endParaRPr lang="en-US" b="1" dirty="0" smtClean="0"/>
          </a:p>
          <a:p>
            <a:pPr marL="0" indent="0">
              <a:buNone/>
            </a:pPr>
            <a:r>
              <a:rPr lang="en-US" b="1" dirty="0" smtClean="0"/>
              <a:t>Other comments, questions or suggestions regarding upcoming moments?</a:t>
            </a:r>
            <a:endParaRPr lang="en-US" dirty="0" smtClean="0"/>
          </a:p>
        </p:txBody>
      </p:sp>
    </p:spTree>
    <p:extLst>
      <p:ext uri="{BB962C8B-B14F-4D97-AF65-F5344CB8AC3E}">
        <p14:creationId xmlns:p14="http://schemas.microsoft.com/office/powerpoint/2010/main" val="17446649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Real Learning for Real Life</a:t>
            </a:r>
            <a:endParaRPr lang="en-US" b="1" dirty="0">
              <a:latin typeface="+mj-lt"/>
            </a:endParaRPr>
          </a:p>
        </p:txBody>
      </p:sp>
      <p:sp>
        <p:nvSpPr>
          <p:cNvPr id="3" name="Content Placeholder 2"/>
          <p:cNvSpPr>
            <a:spLocks noGrp="1"/>
          </p:cNvSpPr>
          <p:nvPr>
            <p:ph idx="1"/>
          </p:nvPr>
        </p:nvSpPr>
        <p:spPr>
          <a:xfrm>
            <a:off x="457200" y="2209800"/>
            <a:ext cx="8229600" cy="2362199"/>
          </a:xfrm>
        </p:spPr>
        <p:txBody>
          <a:bodyPr>
            <a:normAutofit/>
          </a:bodyPr>
          <a:lstStyle/>
          <a:p>
            <a:pPr marL="0" indent="0" algn="ctr">
              <a:buNone/>
            </a:pPr>
            <a:r>
              <a:rPr lang="en-US" sz="7200" b="1" dirty="0" smtClean="0"/>
              <a:t>Next Steps for Campaign</a:t>
            </a:r>
            <a:endParaRPr lang="en-US" sz="7200" dirty="0" smtClean="0"/>
          </a:p>
          <a:p>
            <a:pPr marL="0" indent="0">
              <a:buNone/>
            </a:pPr>
            <a:endParaRPr lang="en-US" dirty="0" smtClean="0"/>
          </a:p>
          <a:p>
            <a:pPr lvl="0"/>
            <a:endParaRPr lang="en-US" sz="3300" dirty="0"/>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27</a:t>
            </a:fld>
            <a:endParaRPr lang="en-US"/>
          </a:p>
        </p:txBody>
      </p:sp>
    </p:spTree>
    <p:extLst>
      <p:ext uri="{BB962C8B-B14F-4D97-AF65-F5344CB8AC3E}">
        <p14:creationId xmlns:p14="http://schemas.microsoft.com/office/powerpoint/2010/main" val="10602725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Next Steps</a:t>
            </a:r>
            <a:endParaRPr lang="en-US" b="1" dirty="0">
              <a:latin typeface="+mj-lt"/>
            </a:endParaRPr>
          </a:p>
        </p:txBody>
      </p:sp>
      <p:sp>
        <p:nvSpPr>
          <p:cNvPr id="3" name="Slide Number Placeholder 2"/>
          <p:cNvSpPr>
            <a:spLocks noGrp="1"/>
          </p:cNvSpPr>
          <p:nvPr>
            <p:ph type="sldNum" sz="quarter" idx="12"/>
          </p:nvPr>
        </p:nvSpPr>
        <p:spPr/>
        <p:txBody>
          <a:bodyPr/>
          <a:lstStyle/>
          <a:p>
            <a:fld id="{24C33939-CFC7-431F-B1CD-BEAE7C714855}" type="slidenum">
              <a:rPr lang="en-US" smtClean="0"/>
              <a:pPr/>
              <a:t>28</a:t>
            </a:fld>
            <a:endParaRPr lang="en-US"/>
          </a:p>
        </p:txBody>
      </p:sp>
      <p:sp>
        <p:nvSpPr>
          <p:cNvPr id="6" name="Content Placeholder 5"/>
          <p:cNvSpPr>
            <a:spLocks noGrp="1"/>
          </p:cNvSpPr>
          <p:nvPr>
            <p:ph idx="1"/>
          </p:nvPr>
        </p:nvSpPr>
        <p:spPr>
          <a:xfrm>
            <a:off x="457200" y="1524000"/>
            <a:ext cx="8229600" cy="4190999"/>
          </a:xfrm>
        </p:spPr>
        <p:txBody>
          <a:bodyPr>
            <a:normAutofit lnSpcReduction="10000"/>
          </a:bodyPr>
          <a:lstStyle/>
          <a:p>
            <a:r>
              <a:rPr lang="en-US" dirty="0" smtClean="0"/>
              <a:t>Continue communications work team (meets monthly)</a:t>
            </a:r>
          </a:p>
          <a:p>
            <a:r>
              <a:rPr lang="en-US" dirty="0" smtClean="0"/>
              <a:t>Develop new campaign materials and messaging</a:t>
            </a:r>
          </a:p>
          <a:p>
            <a:r>
              <a:rPr lang="en-US" dirty="0" smtClean="0"/>
              <a:t>Recruit/develop key spokespeople:</a:t>
            </a:r>
          </a:p>
          <a:p>
            <a:pPr lvl="1"/>
            <a:r>
              <a:rPr lang="en-US" dirty="0" smtClean="0"/>
              <a:t>teacher advocates</a:t>
            </a:r>
          </a:p>
          <a:p>
            <a:pPr lvl="1"/>
            <a:r>
              <a:rPr lang="en-US" dirty="0"/>
              <a:t>p</a:t>
            </a:r>
            <a:r>
              <a:rPr lang="en-US" dirty="0" smtClean="0"/>
              <a:t>arents</a:t>
            </a:r>
          </a:p>
          <a:p>
            <a:pPr lvl="1"/>
            <a:r>
              <a:rPr lang="en-US" dirty="0" smtClean="0"/>
              <a:t>state leaders</a:t>
            </a:r>
          </a:p>
          <a:p>
            <a:endParaRPr lang="en-US" dirty="0" smtClean="0"/>
          </a:p>
        </p:txBody>
      </p:sp>
    </p:spTree>
    <p:extLst>
      <p:ext uri="{BB962C8B-B14F-4D97-AF65-F5344CB8AC3E}">
        <p14:creationId xmlns:p14="http://schemas.microsoft.com/office/powerpoint/2010/main" val="18061110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Next Steps</a:t>
            </a:r>
            <a:endParaRPr lang="en-US" b="1" dirty="0">
              <a:latin typeface="+mj-lt"/>
            </a:endParaRPr>
          </a:p>
        </p:txBody>
      </p:sp>
      <p:sp>
        <p:nvSpPr>
          <p:cNvPr id="3" name="Slide Number Placeholder 2"/>
          <p:cNvSpPr>
            <a:spLocks noGrp="1"/>
          </p:cNvSpPr>
          <p:nvPr>
            <p:ph type="sldNum" sz="quarter" idx="12"/>
          </p:nvPr>
        </p:nvSpPr>
        <p:spPr/>
        <p:txBody>
          <a:bodyPr/>
          <a:lstStyle/>
          <a:p>
            <a:fld id="{24C33939-CFC7-431F-B1CD-BEAE7C714855}" type="slidenum">
              <a:rPr lang="en-US" smtClean="0"/>
              <a:pPr/>
              <a:t>29</a:t>
            </a:fld>
            <a:endParaRPr lang="en-US"/>
          </a:p>
        </p:txBody>
      </p:sp>
      <p:sp>
        <p:nvSpPr>
          <p:cNvPr id="6" name="Content Placeholder 5"/>
          <p:cNvSpPr>
            <a:spLocks noGrp="1"/>
          </p:cNvSpPr>
          <p:nvPr>
            <p:ph idx="1"/>
          </p:nvPr>
        </p:nvSpPr>
        <p:spPr>
          <a:xfrm>
            <a:off x="457200" y="1600201"/>
            <a:ext cx="8229600" cy="4190999"/>
          </a:xfrm>
        </p:spPr>
        <p:txBody>
          <a:bodyPr>
            <a:normAutofit/>
          </a:bodyPr>
          <a:lstStyle/>
          <a:p>
            <a:r>
              <a:rPr lang="en-US" dirty="0" smtClean="0"/>
              <a:t>Continue Ready WA Facebook campaign</a:t>
            </a:r>
          </a:p>
          <a:p>
            <a:r>
              <a:rPr lang="en-US" dirty="0"/>
              <a:t>If Gates grant secured, develop and </a:t>
            </a:r>
            <a:r>
              <a:rPr lang="en-US" dirty="0" smtClean="0"/>
              <a:t>execute </a:t>
            </a:r>
            <a:r>
              <a:rPr lang="en-US" dirty="0"/>
              <a:t>paid media </a:t>
            </a:r>
            <a:r>
              <a:rPr lang="en-US" dirty="0" smtClean="0"/>
              <a:t>campaign</a:t>
            </a:r>
          </a:p>
          <a:p>
            <a:r>
              <a:rPr lang="en-US" dirty="0"/>
              <a:t>Develop specific earned media plan for </a:t>
            </a:r>
            <a:r>
              <a:rPr lang="en-US" dirty="0" smtClean="0"/>
              <a:t>2014</a:t>
            </a:r>
          </a:p>
          <a:p>
            <a:r>
              <a:rPr lang="en-US" dirty="0" smtClean="0"/>
              <a:t>Increased coalition engagement &amp; participation</a:t>
            </a:r>
            <a:endParaRPr lang="en-US" dirty="0"/>
          </a:p>
          <a:p>
            <a:endParaRPr lang="en-US" dirty="0"/>
          </a:p>
          <a:p>
            <a:endParaRPr lang="en-US" dirty="0" smtClean="0"/>
          </a:p>
          <a:p>
            <a:endParaRPr lang="en-US" dirty="0" smtClean="0"/>
          </a:p>
          <a:p>
            <a:endParaRPr lang="en-US" dirty="0" smtClean="0"/>
          </a:p>
        </p:txBody>
      </p:sp>
    </p:spTree>
    <p:extLst>
      <p:ext uri="{BB962C8B-B14F-4D97-AF65-F5344CB8AC3E}">
        <p14:creationId xmlns:p14="http://schemas.microsoft.com/office/powerpoint/2010/main" val="633523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Today’s Purpose</a:t>
            </a:r>
            <a:endParaRPr lang="en-US" b="1" dirty="0">
              <a:latin typeface="+mj-lt"/>
            </a:endParaRPr>
          </a:p>
        </p:txBody>
      </p:sp>
      <p:sp>
        <p:nvSpPr>
          <p:cNvPr id="3" name="Content Placeholder 2"/>
          <p:cNvSpPr>
            <a:spLocks noGrp="1"/>
          </p:cNvSpPr>
          <p:nvPr>
            <p:ph idx="1"/>
          </p:nvPr>
        </p:nvSpPr>
        <p:spPr/>
        <p:txBody>
          <a:bodyPr>
            <a:normAutofit/>
          </a:bodyPr>
          <a:lstStyle/>
          <a:p>
            <a:pPr marL="0" indent="0">
              <a:buNone/>
            </a:pPr>
            <a:r>
              <a:rPr lang="en-US" dirty="0" smtClean="0"/>
              <a:t>To provide you an update on the </a:t>
            </a:r>
            <a:r>
              <a:rPr lang="en-US" i="1" dirty="0" smtClean="0"/>
              <a:t>Real Learning for Real Life </a:t>
            </a:r>
            <a:r>
              <a:rPr lang="en-US" dirty="0" smtClean="0"/>
              <a:t>campaign, receive your feedback and answer any of your questions.</a:t>
            </a:r>
          </a:p>
          <a:p>
            <a:endParaRPr lang="en-US" b="1" dirty="0" smtClean="0"/>
          </a:p>
          <a:p>
            <a:pPr marL="0" indent="0">
              <a:buNone/>
            </a:pPr>
            <a:endParaRPr lang="en-US" b="1" dirty="0" smtClean="0"/>
          </a:p>
          <a:p>
            <a:pPr marL="0" indent="0">
              <a:buNone/>
            </a:pPr>
            <a:endParaRPr lang="en-US" b="1" dirty="0" smtClean="0"/>
          </a:p>
          <a:p>
            <a:pPr marL="0" indent="0">
              <a:buNone/>
            </a:pPr>
            <a:endParaRPr lang="en-US" b="1" dirty="0" smtClean="0"/>
          </a:p>
          <a:p>
            <a:pPr marL="0" indent="0">
              <a:buNone/>
            </a:pPr>
            <a:endParaRPr lang="en-US" dirty="0" smtClean="0"/>
          </a:p>
          <a:p>
            <a:pPr marL="0" indent="0">
              <a:buNone/>
            </a:pPr>
            <a:endParaRPr lang="en-US" dirty="0" smtClean="0"/>
          </a:p>
          <a:p>
            <a:pPr lvl="0"/>
            <a:endParaRPr lang="en-US" sz="3300" dirty="0"/>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3</a:t>
            </a:fld>
            <a:endParaRPr lang="en-US"/>
          </a:p>
        </p:txBody>
      </p:sp>
    </p:spTree>
    <p:extLst>
      <p:ext uri="{BB962C8B-B14F-4D97-AF65-F5344CB8AC3E}">
        <p14:creationId xmlns:p14="http://schemas.microsoft.com/office/powerpoint/2010/main" val="5018820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Thank You</a:t>
            </a:r>
            <a:endParaRPr lang="en-US" b="1" dirty="0">
              <a:latin typeface="+mj-lt"/>
            </a:endParaRPr>
          </a:p>
        </p:txBody>
      </p:sp>
      <p:sp>
        <p:nvSpPr>
          <p:cNvPr id="3" name="Slide Number Placeholder 2"/>
          <p:cNvSpPr>
            <a:spLocks noGrp="1"/>
          </p:cNvSpPr>
          <p:nvPr>
            <p:ph type="sldNum" sz="quarter" idx="12"/>
          </p:nvPr>
        </p:nvSpPr>
        <p:spPr/>
        <p:txBody>
          <a:bodyPr/>
          <a:lstStyle/>
          <a:p>
            <a:fld id="{24C33939-CFC7-431F-B1CD-BEAE7C714855}" type="slidenum">
              <a:rPr lang="en-US" smtClean="0"/>
              <a:pPr/>
              <a:t>30</a:t>
            </a:fld>
            <a:endParaRPr lang="en-US"/>
          </a:p>
        </p:txBody>
      </p:sp>
      <p:sp>
        <p:nvSpPr>
          <p:cNvPr id="6" name="Content Placeholder 5"/>
          <p:cNvSpPr>
            <a:spLocks noGrp="1"/>
          </p:cNvSpPr>
          <p:nvPr>
            <p:ph idx="1"/>
          </p:nvPr>
        </p:nvSpPr>
        <p:spPr>
          <a:xfrm>
            <a:off x="457200" y="1600201"/>
            <a:ext cx="8229600" cy="4190999"/>
          </a:xfrm>
        </p:spPr>
        <p:txBody>
          <a:bodyPr>
            <a:normAutofit/>
          </a:bodyPr>
          <a:lstStyle/>
          <a:p>
            <a:pPr marL="0" indent="0">
              <a:buNone/>
            </a:pPr>
            <a:r>
              <a:rPr lang="en-US" b="1" dirty="0" smtClean="0"/>
              <a:t>Any overall questions, suggestions or comments regarding campaign?</a:t>
            </a:r>
          </a:p>
          <a:p>
            <a:pPr marL="0" indent="0">
              <a:buNone/>
            </a:pPr>
            <a:endParaRPr lang="en-US" b="1" dirty="0"/>
          </a:p>
          <a:p>
            <a:pPr marL="0" indent="0">
              <a:buNone/>
            </a:pPr>
            <a:r>
              <a:rPr lang="en-US" b="1" dirty="0" smtClean="0"/>
              <a:t>Note: </a:t>
            </a:r>
            <a:r>
              <a:rPr lang="en-US" dirty="0" smtClean="0"/>
              <a:t>Be sure to have you and your colleagues ‘like’ Ready WA on Facebook and follow us on Twitter.</a:t>
            </a:r>
            <a:endParaRPr lang="en-US" b="1" dirty="0" smtClean="0"/>
          </a:p>
        </p:txBody>
      </p:sp>
    </p:spTree>
    <p:extLst>
      <p:ext uri="{BB962C8B-B14F-4D97-AF65-F5344CB8AC3E}">
        <p14:creationId xmlns:p14="http://schemas.microsoft.com/office/powerpoint/2010/main" val="25836632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Ready Washington</a:t>
            </a:r>
            <a:endParaRPr lang="en-US" b="1" dirty="0">
              <a:latin typeface="+mj-lt"/>
            </a:endParaRPr>
          </a:p>
        </p:txBody>
      </p:sp>
      <p:sp>
        <p:nvSpPr>
          <p:cNvPr id="3" name="Content Placeholder 2"/>
          <p:cNvSpPr>
            <a:spLocks noGrp="1"/>
          </p:cNvSpPr>
          <p:nvPr>
            <p:ph idx="1"/>
          </p:nvPr>
        </p:nvSpPr>
        <p:spPr/>
        <p:txBody>
          <a:bodyPr>
            <a:normAutofit/>
          </a:bodyPr>
          <a:lstStyle/>
          <a:p>
            <a:pPr marL="0" indent="0">
              <a:buNone/>
            </a:pPr>
            <a:r>
              <a:rPr lang="en-US" sz="2800" b="1" dirty="0"/>
              <a:t>Ready Washington </a:t>
            </a:r>
            <a:r>
              <a:rPr lang="en-US" sz="2800" dirty="0"/>
              <a:t>is a coalition of state and local education agencies, associations and advocacy organizations that support college- and career-ready learning standards. The coalition believes all students should be better prepared for college, work and life to build the skills to compete for the quality jobs that our state has to offer</a:t>
            </a:r>
            <a:r>
              <a:rPr lang="en-US" sz="2800" dirty="0" smtClean="0"/>
              <a:t>.</a:t>
            </a:r>
            <a:endParaRPr lang="en-US" sz="2800" dirty="0"/>
          </a:p>
        </p:txBody>
      </p:sp>
    </p:spTree>
    <p:extLst>
      <p:ext uri="{BB962C8B-B14F-4D97-AF65-F5344CB8AC3E}">
        <p14:creationId xmlns:p14="http://schemas.microsoft.com/office/powerpoint/2010/main" val="36185521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b="1" dirty="0" smtClean="0">
                <a:latin typeface="+mj-lt"/>
              </a:rPr>
              <a:t>Communications Work Team</a:t>
            </a:r>
            <a:endParaRPr lang="en-US" b="1" dirty="0">
              <a:latin typeface="+mj-lt"/>
            </a:endParaRPr>
          </a:p>
        </p:txBody>
      </p:sp>
      <p:sp>
        <p:nvSpPr>
          <p:cNvPr id="3" name="Content Placeholder 2"/>
          <p:cNvSpPr>
            <a:spLocks noGrp="1"/>
          </p:cNvSpPr>
          <p:nvPr>
            <p:ph idx="1"/>
          </p:nvPr>
        </p:nvSpPr>
        <p:spPr>
          <a:xfrm>
            <a:off x="457200" y="1371600"/>
            <a:ext cx="8229600" cy="4267200"/>
          </a:xfrm>
        </p:spPr>
        <p:txBody>
          <a:bodyPr>
            <a:normAutofit fontScale="92500" lnSpcReduction="10000"/>
          </a:bodyPr>
          <a:lstStyle/>
          <a:p>
            <a:pPr marL="0" indent="0">
              <a:buNone/>
            </a:pPr>
            <a:r>
              <a:rPr lang="en-US" b="1" dirty="0" smtClean="0"/>
              <a:t>Agencies and organizations currently involved</a:t>
            </a:r>
            <a:r>
              <a:rPr lang="en-US" dirty="0" smtClean="0"/>
              <a:t>:</a:t>
            </a:r>
          </a:p>
          <a:p>
            <a:pPr marL="0" indent="0">
              <a:buNone/>
            </a:pPr>
            <a:r>
              <a:rPr lang="en-US" dirty="0" smtClean="0"/>
              <a:t>OSPI	(3 members, plus consultant)	</a:t>
            </a:r>
          </a:p>
          <a:p>
            <a:pPr marL="0" indent="0">
              <a:buNone/>
            </a:pPr>
            <a:r>
              <a:rPr lang="en-US" dirty="0" smtClean="0"/>
              <a:t>Partnership for Learning</a:t>
            </a:r>
          </a:p>
          <a:p>
            <a:pPr marL="0" indent="0">
              <a:buNone/>
            </a:pPr>
            <a:r>
              <a:rPr lang="en-US" dirty="0" smtClean="0"/>
              <a:t>Association of Washington Principals</a:t>
            </a:r>
          </a:p>
          <a:p>
            <a:pPr marL="0" indent="0">
              <a:buNone/>
            </a:pPr>
            <a:r>
              <a:rPr lang="en-US" dirty="0" smtClean="0"/>
              <a:t>Stand for Children WA</a:t>
            </a:r>
          </a:p>
          <a:p>
            <a:pPr marL="0" indent="0">
              <a:buNone/>
            </a:pPr>
            <a:r>
              <a:rPr lang="en-US" dirty="0" smtClean="0"/>
              <a:t>WA Student Achievement Council</a:t>
            </a:r>
          </a:p>
          <a:p>
            <a:pPr marL="0" indent="0">
              <a:buNone/>
            </a:pPr>
            <a:r>
              <a:rPr lang="en-US" dirty="0" smtClean="0"/>
              <a:t>Washington STEM</a:t>
            </a:r>
          </a:p>
          <a:p>
            <a:pPr marL="0" indent="0">
              <a:buNone/>
            </a:pPr>
            <a:r>
              <a:rPr lang="en-US" dirty="0" smtClean="0"/>
              <a:t>School district TBA (formerly North Thurston)</a:t>
            </a:r>
          </a:p>
          <a:p>
            <a:endParaRPr lang="en-US" b="1" dirty="0" smtClean="0"/>
          </a:p>
          <a:p>
            <a:pPr marL="0" indent="0">
              <a:buNone/>
            </a:pPr>
            <a:endParaRPr lang="en-US" b="1" dirty="0" smtClean="0"/>
          </a:p>
          <a:p>
            <a:pPr marL="0" indent="0">
              <a:buNone/>
            </a:pPr>
            <a:endParaRPr lang="en-US" b="1" dirty="0" smtClean="0"/>
          </a:p>
          <a:p>
            <a:pPr marL="0" indent="0">
              <a:buNone/>
            </a:pPr>
            <a:endParaRPr lang="en-US" b="1" dirty="0" smtClean="0"/>
          </a:p>
          <a:p>
            <a:pPr marL="0" indent="0">
              <a:buNone/>
            </a:pPr>
            <a:endParaRPr lang="en-US" dirty="0" smtClean="0"/>
          </a:p>
          <a:p>
            <a:pPr marL="0" indent="0">
              <a:buNone/>
            </a:pPr>
            <a:endParaRPr lang="en-US" dirty="0" smtClean="0"/>
          </a:p>
          <a:p>
            <a:pPr lvl="0"/>
            <a:endParaRPr lang="en-US" sz="3300" dirty="0"/>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4</a:t>
            </a:fld>
            <a:endParaRPr lang="en-US"/>
          </a:p>
        </p:txBody>
      </p:sp>
    </p:spTree>
    <p:extLst>
      <p:ext uri="{BB962C8B-B14F-4D97-AF65-F5344CB8AC3E}">
        <p14:creationId xmlns:p14="http://schemas.microsoft.com/office/powerpoint/2010/main" val="172930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Real Learning for Real Life</a:t>
            </a:r>
            <a:endParaRPr lang="en-US" b="1" dirty="0">
              <a:latin typeface="+mj-lt"/>
            </a:endParaRPr>
          </a:p>
        </p:txBody>
      </p:sp>
      <p:sp>
        <p:nvSpPr>
          <p:cNvPr id="3" name="Content Placeholder 2"/>
          <p:cNvSpPr>
            <a:spLocks noGrp="1"/>
          </p:cNvSpPr>
          <p:nvPr>
            <p:ph idx="1"/>
          </p:nvPr>
        </p:nvSpPr>
        <p:spPr/>
        <p:txBody>
          <a:bodyPr>
            <a:normAutofit/>
          </a:bodyPr>
          <a:lstStyle/>
          <a:p>
            <a:pPr marL="0" indent="0">
              <a:buNone/>
            </a:pPr>
            <a:r>
              <a:rPr lang="en-US" b="1" dirty="0" smtClean="0"/>
              <a:t>Two objectives</a:t>
            </a:r>
          </a:p>
          <a:p>
            <a:pPr marL="514350" indent="-514350">
              <a:buAutoNum type="arabicParenR"/>
            </a:pPr>
            <a:r>
              <a:rPr lang="en-US" dirty="0" smtClean="0"/>
              <a:t>To build public awareness, understanding and support for Common Core State Standards and assessments.</a:t>
            </a:r>
          </a:p>
          <a:p>
            <a:pPr marL="514350" indent="-514350">
              <a:buAutoNum type="arabicParenR"/>
            </a:pPr>
            <a:r>
              <a:rPr lang="en-US" dirty="0" smtClean="0"/>
              <a:t>To help schools/educators communicate about Common Core and assessments</a:t>
            </a:r>
          </a:p>
          <a:p>
            <a:pPr marL="0" indent="0">
              <a:buNone/>
            </a:pPr>
            <a:endParaRPr lang="en-US" dirty="0" smtClean="0"/>
          </a:p>
          <a:p>
            <a:pPr lvl="0"/>
            <a:endParaRPr lang="en-US" sz="3300" dirty="0"/>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5</a:t>
            </a:fld>
            <a:endParaRPr lang="en-US"/>
          </a:p>
        </p:txBody>
      </p:sp>
    </p:spTree>
    <p:extLst>
      <p:ext uri="{BB962C8B-B14F-4D97-AF65-F5344CB8AC3E}">
        <p14:creationId xmlns:p14="http://schemas.microsoft.com/office/powerpoint/2010/main" val="37312047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Real Learning for Real Life</a:t>
            </a:r>
            <a:endParaRPr lang="en-US" b="1" dirty="0">
              <a:latin typeface="+mj-lt"/>
            </a:endParaRPr>
          </a:p>
        </p:txBody>
      </p:sp>
      <p:sp>
        <p:nvSpPr>
          <p:cNvPr id="3" name="Content Placeholder 2"/>
          <p:cNvSpPr>
            <a:spLocks noGrp="1"/>
          </p:cNvSpPr>
          <p:nvPr>
            <p:ph idx="1"/>
          </p:nvPr>
        </p:nvSpPr>
        <p:spPr>
          <a:xfrm>
            <a:off x="457200" y="2209800"/>
            <a:ext cx="8229600" cy="2362199"/>
          </a:xfrm>
        </p:spPr>
        <p:txBody>
          <a:bodyPr>
            <a:normAutofit/>
          </a:bodyPr>
          <a:lstStyle/>
          <a:p>
            <a:pPr marL="0" indent="0" algn="ctr">
              <a:buNone/>
            </a:pPr>
            <a:r>
              <a:rPr lang="en-US" sz="7200" b="1" dirty="0" smtClean="0"/>
              <a:t>Three phases of campaign</a:t>
            </a:r>
            <a:endParaRPr lang="en-US" sz="7200" dirty="0" smtClean="0"/>
          </a:p>
          <a:p>
            <a:pPr marL="0" indent="0">
              <a:buNone/>
            </a:pPr>
            <a:endParaRPr lang="en-US" dirty="0" smtClean="0"/>
          </a:p>
          <a:p>
            <a:pPr lvl="0"/>
            <a:endParaRPr lang="en-US" sz="3300" dirty="0"/>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6</a:t>
            </a:fld>
            <a:endParaRPr lang="en-US"/>
          </a:p>
        </p:txBody>
      </p:sp>
    </p:spTree>
    <p:extLst>
      <p:ext uri="{BB962C8B-B14F-4D97-AF65-F5344CB8AC3E}">
        <p14:creationId xmlns:p14="http://schemas.microsoft.com/office/powerpoint/2010/main" val="32429355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mj-lt"/>
              </a:rPr>
              <a:t>Three Phases of Campaign</a:t>
            </a:r>
            <a:endParaRPr lang="en-US" dirty="0">
              <a:latin typeface="+mj-lt"/>
            </a:endParaRPr>
          </a:p>
        </p:txBody>
      </p:sp>
      <p:sp>
        <p:nvSpPr>
          <p:cNvPr id="3" name="Content Placeholder 2"/>
          <p:cNvSpPr>
            <a:spLocks noGrp="1"/>
          </p:cNvSpPr>
          <p:nvPr>
            <p:ph idx="1"/>
          </p:nvPr>
        </p:nvSpPr>
        <p:spPr/>
        <p:txBody>
          <a:bodyPr>
            <a:normAutofit/>
          </a:bodyPr>
          <a:lstStyle/>
          <a:p>
            <a:pPr marL="0" indent="0">
              <a:buNone/>
            </a:pPr>
            <a:r>
              <a:rPr lang="en-US" b="1" dirty="0"/>
              <a:t>Phase </a:t>
            </a:r>
            <a:r>
              <a:rPr lang="en-US" b="1" dirty="0" smtClean="0"/>
              <a:t>1: </a:t>
            </a:r>
            <a:r>
              <a:rPr lang="en-US" i="1" dirty="0" smtClean="0"/>
              <a:t>Campaign </a:t>
            </a:r>
            <a:r>
              <a:rPr lang="en-US" i="1" dirty="0"/>
              <a:t>development, launch and awareness building (late 2012 to late 2013)</a:t>
            </a:r>
            <a:r>
              <a:rPr lang="en-US" dirty="0"/>
              <a:t>. </a:t>
            </a:r>
            <a:endParaRPr lang="en-US" dirty="0" smtClean="0"/>
          </a:p>
          <a:p>
            <a:pPr marL="0" indent="0">
              <a:buNone/>
            </a:pPr>
            <a:r>
              <a:rPr lang="en-US" b="1" dirty="0"/>
              <a:t>Phase </a:t>
            </a:r>
            <a:r>
              <a:rPr lang="en-US" b="1" dirty="0" smtClean="0"/>
              <a:t>2: </a:t>
            </a:r>
            <a:r>
              <a:rPr lang="en-US" i="1" dirty="0" smtClean="0"/>
              <a:t>Awareness</a:t>
            </a:r>
            <a:r>
              <a:rPr lang="en-US" i="1" dirty="0"/>
              <a:t>, understanding and support of Common Core and assessments (early 2014 to late 2014</a:t>
            </a:r>
            <a:r>
              <a:rPr lang="en-US" i="1" dirty="0" smtClean="0"/>
              <a:t>).</a:t>
            </a:r>
          </a:p>
          <a:p>
            <a:pPr marL="0" indent="0">
              <a:buNone/>
            </a:pPr>
            <a:r>
              <a:rPr lang="en-US" b="1" dirty="0"/>
              <a:t>Phase </a:t>
            </a:r>
            <a:r>
              <a:rPr lang="en-US" b="1" dirty="0" smtClean="0"/>
              <a:t>3: </a:t>
            </a:r>
            <a:r>
              <a:rPr lang="en-US" i="1" dirty="0" smtClean="0"/>
              <a:t>Awareness</a:t>
            </a:r>
            <a:r>
              <a:rPr lang="en-US" i="1" dirty="0"/>
              <a:t>, understanding and support of Common Core and assessments (early 2015 to fall 2016).</a:t>
            </a:r>
            <a:endParaRPr lang="en-US" dirty="0"/>
          </a:p>
          <a:p>
            <a:pPr marL="0" indent="0">
              <a:buNone/>
            </a:pPr>
            <a:endParaRPr lang="en-US" dirty="0"/>
          </a:p>
          <a:p>
            <a:pPr marL="0" indent="0">
              <a:buNone/>
            </a:pPr>
            <a:endParaRPr lang="en-US" dirty="0"/>
          </a:p>
          <a:p>
            <a:endParaRPr lang="en-US"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7</a:t>
            </a:fld>
            <a:endParaRPr lang="en-US"/>
          </a:p>
        </p:txBody>
      </p:sp>
    </p:spTree>
    <p:extLst>
      <p:ext uri="{BB962C8B-B14F-4D97-AF65-F5344CB8AC3E}">
        <p14:creationId xmlns:p14="http://schemas.microsoft.com/office/powerpoint/2010/main" val="17145028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Three Phases of Campaign</a:t>
            </a:r>
            <a:endParaRPr lang="en-US" b="1" dirty="0">
              <a:latin typeface="+mj-lt"/>
            </a:endParaRPr>
          </a:p>
        </p:txBody>
      </p:sp>
      <p:sp>
        <p:nvSpPr>
          <p:cNvPr id="3" name="Content Placeholder 2"/>
          <p:cNvSpPr>
            <a:spLocks noGrp="1"/>
          </p:cNvSpPr>
          <p:nvPr>
            <p:ph idx="1"/>
          </p:nvPr>
        </p:nvSpPr>
        <p:spPr>
          <a:xfrm>
            <a:off x="457200" y="1447800"/>
            <a:ext cx="8229600" cy="4267200"/>
          </a:xfrm>
        </p:spPr>
        <p:txBody>
          <a:bodyPr>
            <a:normAutofit/>
          </a:bodyPr>
          <a:lstStyle/>
          <a:p>
            <a:pPr marL="0" indent="0">
              <a:buNone/>
            </a:pPr>
            <a:r>
              <a:rPr lang="en-US" b="1" dirty="0"/>
              <a:t>Phase </a:t>
            </a:r>
            <a:r>
              <a:rPr lang="en-US" b="1" dirty="0" smtClean="0"/>
              <a:t>1</a:t>
            </a:r>
            <a:endParaRPr lang="en-US" dirty="0" smtClean="0"/>
          </a:p>
          <a:p>
            <a:pPr marL="0" indent="0">
              <a:buNone/>
            </a:pPr>
            <a:r>
              <a:rPr lang="en-US" i="1" dirty="0" smtClean="0"/>
              <a:t>Campaign </a:t>
            </a:r>
            <a:r>
              <a:rPr lang="en-US" i="1" dirty="0"/>
              <a:t>development, launch and awareness building (late 2012 to late 2013)</a:t>
            </a:r>
            <a:r>
              <a:rPr lang="en-US" dirty="0"/>
              <a:t>. </a:t>
            </a:r>
          </a:p>
          <a:p>
            <a:pPr lvl="0"/>
            <a:r>
              <a:rPr lang="en-US" dirty="0"/>
              <a:t>Build Ready Washington coalition and supporters; awareness of “Real Learning for Real Life campaign; and awareness among parents and the public of Common Core.</a:t>
            </a:r>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8</a:t>
            </a:fld>
            <a:endParaRPr lang="en-US"/>
          </a:p>
        </p:txBody>
      </p:sp>
    </p:spTree>
    <p:extLst>
      <p:ext uri="{BB962C8B-B14F-4D97-AF65-F5344CB8AC3E}">
        <p14:creationId xmlns:p14="http://schemas.microsoft.com/office/powerpoint/2010/main" val="13816725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j-lt"/>
              </a:rPr>
              <a:t>Phase 1 Accomplishments</a:t>
            </a:r>
            <a:endParaRPr lang="en-US" b="1" dirty="0">
              <a:latin typeface="+mj-lt"/>
            </a:endParaRPr>
          </a:p>
        </p:txBody>
      </p:sp>
      <p:sp>
        <p:nvSpPr>
          <p:cNvPr id="3" name="Content Placeholder 2"/>
          <p:cNvSpPr>
            <a:spLocks noGrp="1"/>
          </p:cNvSpPr>
          <p:nvPr>
            <p:ph idx="1"/>
          </p:nvPr>
        </p:nvSpPr>
        <p:spPr/>
        <p:txBody>
          <a:bodyPr>
            <a:normAutofit/>
          </a:bodyPr>
          <a:lstStyle/>
          <a:p>
            <a:pPr lvl="0"/>
            <a:r>
              <a:rPr lang="en-US" dirty="0" smtClean="0"/>
              <a:t>Built Ready Washington coalition and supporters list (still recruiting for latter)</a:t>
            </a:r>
          </a:p>
          <a:p>
            <a:pPr lvl="0"/>
            <a:r>
              <a:rPr lang="en-US" dirty="0" smtClean="0"/>
              <a:t>Launched campaign in June 2013 with Website &amp; initial materials</a:t>
            </a:r>
          </a:p>
          <a:p>
            <a:pPr lvl="0"/>
            <a:r>
              <a:rPr lang="en-US" dirty="0" smtClean="0"/>
              <a:t>Re-launched campaign in September 2013 with additional resources &amp; videos (including NTOY Jeff Charbonneau)</a:t>
            </a:r>
          </a:p>
          <a:p>
            <a:pPr marL="0" indent="0">
              <a:buNone/>
            </a:pPr>
            <a:endParaRPr lang="en-US" sz="3600" baseline="30000" dirty="0"/>
          </a:p>
        </p:txBody>
      </p:sp>
      <p:sp>
        <p:nvSpPr>
          <p:cNvPr id="4" name="Slide Number Placeholder 3"/>
          <p:cNvSpPr>
            <a:spLocks noGrp="1"/>
          </p:cNvSpPr>
          <p:nvPr>
            <p:ph type="sldNum" sz="quarter" idx="12"/>
          </p:nvPr>
        </p:nvSpPr>
        <p:spPr/>
        <p:txBody>
          <a:bodyPr/>
          <a:lstStyle/>
          <a:p>
            <a:fld id="{24C33939-CFC7-431F-B1CD-BEAE7C714855}" type="slidenum">
              <a:rPr lang="en-US" smtClean="0"/>
              <a:pPr/>
              <a:t>9</a:t>
            </a:fld>
            <a:endParaRPr lang="en-US"/>
          </a:p>
        </p:txBody>
      </p:sp>
    </p:spTree>
    <p:extLst>
      <p:ext uri="{BB962C8B-B14F-4D97-AF65-F5344CB8AC3E}">
        <p14:creationId xmlns:p14="http://schemas.microsoft.com/office/powerpoint/2010/main" val="22082322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2893</TotalTime>
  <Words>1690</Words>
  <Application>Microsoft Office PowerPoint</Application>
  <PresentationFormat>On-screen Show (4:3)</PresentationFormat>
  <Paragraphs>231</Paragraphs>
  <Slides>31</Slides>
  <Notes>28</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Ready Washington</vt:lpstr>
      <vt:lpstr>Today’s Agenda</vt:lpstr>
      <vt:lpstr>Today’s Purpose</vt:lpstr>
      <vt:lpstr>Communications Work Team</vt:lpstr>
      <vt:lpstr>Real Learning for Real Life</vt:lpstr>
      <vt:lpstr>Real Learning for Real Life</vt:lpstr>
      <vt:lpstr>Three Phases of Campaign</vt:lpstr>
      <vt:lpstr>Three Phases of Campaign</vt:lpstr>
      <vt:lpstr>Phase 1 Accomplishments</vt:lpstr>
      <vt:lpstr>Phase 1 Accomplishments</vt:lpstr>
      <vt:lpstr>Phase 1 Accomplishments</vt:lpstr>
      <vt:lpstr>Three Phases of Campaign</vt:lpstr>
      <vt:lpstr>Three Phases of Campaign</vt:lpstr>
      <vt:lpstr>Real Learning for Real Life</vt:lpstr>
      <vt:lpstr>Make-or-Break Moments</vt:lpstr>
      <vt:lpstr>Make-or-Break Moment No. 1</vt:lpstr>
      <vt:lpstr>Key Message to Audience</vt:lpstr>
      <vt:lpstr>Make-or-Break Moment No. 2</vt:lpstr>
      <vt:lpstr>Key Message to Audience</vt:lpstr>
      <vt:lpstr>Make-or-Break Moment No. 3</vt:lpstr>
      <vt:lpstr>Key Message to Audience</vt:lpstr>
      <vt:lpstr>Make-or-Break Moment No. 4</vt:lpstr>
      <vt:lpstr>Key Message to Audience</vt:lpstr>
      <vt:lpstr>Make-or-Break Moment No. 5</vt:lpstr>
      <vt:lpstr>Key Message to Audience</vt:lpstr>
      <vt:lpstr>Make-or-Break Moments</vt:lpstr>
      <vt:lpstr>Real Learning for Real Life</vt:lpstr>
      <vt:lpstr>Next Steps</vt:lpstr>
      <vt:lpstr>Next Steps</vt:lpstr>
      <vt:lpstr>Thank You</vt:lpstr>
      <vt:lpstr>Ready Washington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 Learning for Real Life</dc:title>
  <dc:creator>Chris Barron</dc:creator>
  <cp:lastModifiedBy>Messerly, Anne (WSAC)</cp:lastModifiedBy>
  <cp:revision>76</cp:revision>
  <cp:lastPrinted>2013-06-14T16:59:00Z</cp:lastPrinted>
  <dcterms:created xsi:type="dcterms:W3CDTF">2013-06-05T22:22:15Z</dcterms:created>
  <dcterms:modified xsi:type="dcterms:W3CDTF">2014-01-02T17:24:10Z</dcterms:modified>
</cp:coreProperties>
</file>